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5"/>
  </p:notesMasterIdLst>
  <p:sldIdLst>
    <p:sldId id="588" r:id="rId2"/>
    <p:sldId id="589" r:id="rId3"/>
    <p:sldId id="590" r:id="rId4"/>
    <p:sldId id="591" r:id="rId5"/>
    <p:sldId id="595" r:id="rId6"/>
    <p:sldId id="596" r:id="rId7"/>
    <p:sldId id="597" r:id="rId8"/>
    <p:sldId id="598" r:id="rId9"/>
    <p:sldId id="599" r:id="rId10"/>
    <p:sldId id="600" r:id="rId11"/>
    <p:sldId id="601" r:id="rId12"/>
    <p:sldId id="602" r:id="rId13"/>
    <p:sldId id="603" r:id="rId14"/>
    <p:sldId id="604" r:id="rId15"/>
    <p:sldId id="605" r:id="rId16"/>
    <p:sldId id="606" r:id="rId17"/>
    <p:sldId id="607" r:id="rId18"/>
    <p:sldId id="608" r:id="rId19"/>
    <p:sldId id="609" r:id="rId20"/>
    <p:sldId id="610" r:id="rId21"/>
    <p:sldId id="611" r:id="rId22"/>
    <p:sldId id="612" r:id="rId23"/>
    <p:sldId id="613" r:id="rId24"/>
    <p:sldId id="614" r:id="rId25"/>
    <p:sldId id="615" r:id="rId26"/>
    <p:sldId id="616" r:id="rId27"/>
    <p:sldId id="617" r:id="rId28"/>
    <p:sldId id="618" r:id="rId29"/>
    <p:sldId id="619" r:id="rId30"/>
    <p:sldId id="620" r:id="rId31"/>
    <p:sldId id="621" r:id="rId32"/>
    <p:sldId id="622" r:id="rId33"/>
    <p:sldId id="623" r:id="rId34"/>
    <p:sldId id="624" r:id="rId35"/>
    <p:sldId id="625" r:id="rId36"/>
    <p:sldId id="626" r:id="rId37"/>
    <p:sldId id="627" r:id="rId38"/>
    <p:sldId id="654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682" r:id="rId66"/>
    <p:sldId id="681" r:id="rId67"/>
    <p:sldId id="683" r:id="rId68"/>
    <p:sldId id="684" r:id="rId69"/>
    <p:sldId id="685" r:id="rId70"/>
    <p:sldId id="686" r:id="rId71"/>
    <p:sldId id="687" r:id="rId72"/>
    <p:sldId id="688" r:id="rId73"/>
    <p:sldId id="689" r:id="rId74"/>
    <p:sldId id="690" r:id="rId75"/>
    <p:sldId id="691" r:id="rId76"/>
    <p:sldId id="692" r:id="rId77"/>
    <p:sldId id="693" r:id="rId78"/>
    <p:sldId id="694" r:id="rId79"/>
    <p:sldId id="695" r:id="rId80"/>
    <p:sldId id="696" r:id="rId81"/>
    <p:sldId id="697" r:id="rId82"/>
    <p:sldId id="698" r:id="rId83"/>
    <p:sldId id="699" r:id="rId84"/>
    <p:sldId id="700" r:id="rId85"/>
    <p:sldId id="701" r:id="rId86"/>
    <p:sldId id="702" r:id="rId87"/>
    <p:sldId id="703" r:id="rId88"/>
    <p:sldId id="704" r:id="rId89"/>
    <p:sldId id="705" r:id="rId90"/>
    <p:sldId id="707" r:id="rId91"/>
    <p:sldId id="706" r:id="rId92"/>
    <p:sldId id="708" r:id="rId93"/>
    <p:sldId id="709" r:id="rId94"/>
    <p:sldId id="710" r:id="rId95"/>
    <p:sldId id="711" r:id="rId96"/>
    <p:sldId id="712" r:id="rId97"/>
    <p:sldId id="713" r:id="rId98"/>
    <p:sldId id="714" r:id="rId99"/>
    <p:sldId id="715" r:id="rId100"/>
    <p:sldId id="716" r:id="rId101"/>
    <p:sldId id="717" r:id="rId102"/>
    <p:sldId id="718" r:id="rId103"/>
    <p:sldId id="719" r:id="rId104"/>
    <p:sldId id="720" r:id="rId105"/>
    <p:sldId id="721" r:id="rId106"/>
    <p:sldId id="722" r:id="rId107"/>
    <p:sldId id="723" r:id="rId108"/>
    <p:sldId id="724" r:id="rId109"/>
    <p:sldId id="725" r:id="rId110"/>
    <p:sldId id="726" r:id="rId111"/>
    <p:sldId id="727" r:id="rId112"/>
    <p:sldId id="728" r:id="rId113"/>
    <p:sldId id="729" r:id="rId114"/>
    <p:sldId id="730" r:id="rId115"/>
    <p:sldId id="731" r:id="rId116"/>
    <p:sldId id="732" r:id="rId117"/>
    <p:sldId id="733" r:id="rId118"/>
    <p:sldId id="734" r:id="rId119"/>
    <p:sldId id="735" r:id="rId120"/>
    <p:sldId id="736" r:id="rId121"/>
    <p:sldId id="737" r:id="rId122"/>
    <p:sldId id="738" r:id="rId123"/>
    <p:sldId id="739" r:id="rId1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9" autoAdjust="0"/>
    <p:restoredTop sz="94671" autoAdjust="0"/>
  </p:normalViewPr>
  <p:slideViewPr>
    <p:cSldViewPr>
      <p:cViewPr varScale="1">
        <p:scale>
          <a:sx n="68" d="100"/>
          <a:sy n="68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079EA-4B17-4A88-88A0-086CB91446E9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39476-2574-4CAA-B475-216CE8A709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53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936F120-7E1C-4925-A49A-4E43A7C18291}" type="datetimeFigureOut">
              <a:rPr lang="hu-HU" smtClean="0"/>
              <a:t>2020. 03. 03.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4915261-E1A3-4FBD-A979-EEA7F4DE7598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lCcyiNYf2w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sults?search_query=cukr%C3%A1sz+zsel%C3%A9d%C3%ADszek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5Q8nGZClEo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web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119461" y="48210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5766292-B7EC-4F4F-8BC5-02CB1DE48A52}"/>
              </a:ext>
            </a:extLst>
          </p:cNvPr>
          <p:cNvSpPr/>
          <p:nvPr/>
        </p:nvSpPr>
        <p:spPr>
          <a:xfrm>
            <a:off x="119461" y="1196752"/>
            <a:ext cx="8773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altLang="hu-HU" sz="3200" dirty="0">
              <a:latin typeface="Arial" panose="020B0604020202020204" pitchFamily="34" charset="0"/>
            </a:endParaRPr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CE5F49BD-24CF-4B1B-8BE0-291695BF1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81418"/>
            <a:ext cx="7620000" cy="4373563"/>
          </a:xfrm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sz="2400" dirty="0">
                <a:solidFill>
                  <a:srgbClr val="B85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12.1.1. Bevon</a:t>
            </a:r>
            <a:r>
              <a:rPr lang="hu-HU" altLang="hu-HU" sz="2400" dirty="0">
                <a:solidFill>
                  <a:srgbClr val="B85D3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hu-HU" altLang="hu-HU" sz="2400" dirty="0">
                <a:solidFill>
                  <a:srgbClr val="B85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endParaRPr lang="hu-HU" altLang="hu-HU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 azt a műveletet 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rtj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k, amikor a cukr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nyek 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r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szben vagy eg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szben 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erre a c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lra alkalmas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endParaRPr lang="hu-HU" altLang="hu-HU" sz="2400" b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Folyékony később dermedő vagy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Képlékeny anyaggal vonjuk be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endParaRPr lang="hu-HU" altLang="hu-HU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39963" algn="r"/>
              </a:tabLs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bevon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c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lja az 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zhat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s, az eltarthat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g, a tetszetőss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n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</a:t>
            </a:r>
            <a:endParaRPr lang="hu-HU" sz="24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4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Bevonás képlékeny </a:t>
            </a:r>
            <a:r>
              <a:rPr lang="hu-HU" sz="2400" i="1" dirty="0" err="1"/>
              <a:t>bevonóanyaggal</a:t>
            </a:r>
            <a:r>
              <a:rPr lang="hu-HU" sz="2400" i="1" dirty="0"/>
              <a:t> </a:t>
            </a:r>
          </a:p>
          <a:p>
            <a:r>
              <a:rPr lang="hu-HU" sz="2400" b="0" dirty="0"/>
              <a:t>Képlékeny </a:t>
            </a:r>
            <a:r>
              <a:rPr lang="hu-HU" sz="2400" b="0" dirty="0" err="1"/>
              <a:t>bevonóanyagok</a:t>
            </a:r>
            <a:r>
              <a:rPr lang="hu-HU" sz="2400" b="0" dirty="0"/>
              <a:t>: </a:t>
            </a:r>
            <a:r>
              <a:rPr lang="hu-HU" sz="2400" b="0" dirty="0">
                <a:solidFill>
                  <a:srgbClr val="FF0000"/>
                </a:solidFill>
              </a:rPr>
              <a:t>a krémek és a habok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 felhasználás előtt a képlékeny bevonó-anyagokat </a:t>
            </a:r>
            <a:r>
              <a:rPr lang="hu-HU" sz="2400" b="0" dirty="0" err="1">
                <a:solidFill>
                  <a:srgbClr val="FF0000"/>
                </a:solidFill>
              </a:rPr>
              <a:t>kihabosítjuk</a:t>
            </a:r>
            <a:r>
              <a:rPr lang="hu-HU" sz="2400" b="0" dirty="0">
                <a:solidFill>
                  <a:srgbClr val="FF0000"/>
                </a:solidFill>
              </a:rPr>
              <a:t> (kikeverjük, habbá verjük).</a:t>
            </a:r>
          </a:p>
          <a:p>
            <a:r>
              <a:rPr lang="hu-HU" sz="2400" b="0" dirty="0"/>
              <a:t>A tortákat, szeleteket, roládokat a töltelékek­kel megegyező kihabosított ízesített vajkrém­mel, tejszínhabbal és </a:t>
            </a:r>
            <a:r>
              <a:rPr lang="hu-HU" sz="2400" b="0" dirty="0" err="1"/>
              <a:t>windhabbal</a:t>
            </a:r>
            <a:r>
              <a:rPr lang="hu-HU" sz="2400" b="0" dirty="0"/>
              <a:t> is bevon­hatjuk. </a:t>
            </a:r>
          </a:p>
          <a:p>
            <a:r>
              <a:rPr lang="hu-HU" sz="2400" b="0" dirty="0"/>
              <a:t>A termék felületét kártyával, késsel lekenjük, fűrészkártyával mintázzuk vagy/és csillagcsöves nyomózsákból fecskendezzük (pl. csokoládékrémet a fatörzsroládnál, tej­színhabot az Oroszkrém tortánál, </a:t>
            </a:r>
            <a:r>
              <a:rPr lang="hu-HU" sz="2400" b="0" dirty="0" err="1"/>
              <a:t>windhabot</a:t>
            </a:r>
            <a:r>
              <a:rPr lang="hu-HU" sz="2400" b="0" dirty="0"/>
              <a:t> a Rákóczi-túrósnál.) A </a:t>
            </a:r>
            <a:r>
              <a:rPr lang="hu-HU" sz="2400" b="0" dirty="0" err="1"/>
              <a:t>windhabbal</a:t>
            </a:r>
            <a:r>
              <a:rPr lang="hu-HU" sz="2400" b="0" dirty="0"/>
              <a:t> be­vont terméket szárítjuk, felületét enyhén </a:t>
            </a:r>
            <a:r>
              <a:rPr lang="hu-HU" sz="2400" b="0" dirty="0" err="1"/>
              <a:t>karamellizáljuk</a:t>
            </a:r>
            <a:r>
              <a:rPr lang="hu-HU" sz="2400" b="0" dirty="0"/>
              <a:t>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267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0EA5DA0C-DEED-4F33-A5A3-DB506CEAF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66" y="1149365"/>
            <a:ext cx="7620000" cy="4373563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10" name="pic">
            <a:extLst>
              <a:ext uri="{FF2B5EF4-FFF2-40B4-BE49-F238E27FC236}">
                <a16:creationId xmlns:a16="http://schemas.microsoft.com/office/drawing/2014/main" id="{DFEE3864-877A-471B-B0E6-89CD6A17D0E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76943"/>
            <a:ext cx="6912768" cy="4373563"/>
          </a:xfrm>
          <a:prstGeom prst="rect">
            <a:avLst/>
          </a:prstGeom>
        </p:spPr>
      </p:pic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F0728EBC-AFCF-4411-B36F-73696037B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28164"/>
              </p:ext>
            </p:extLst>
          </p:nvPr>
        </p:nvGraphicFramePr>
        <p:xfrm>
          <a:off x="1043608" y="5881057"/>
          <a:ext cx="5976664" cy="733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1297128328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12.37.a) ábra. </a:t>
                      </a:r>
                      <a:r>
                        <a:rPr lang="hu-HU" sz="2400" spc="15" dirty="0">
                          <a:effectLst/>
                        </a:rPr>
                        <a:t>öntött karamell </a:t>
                      </a:r>
                      <a:r>
                        <a:rPr lang="hu-HU" sz="2400" spc="-20" dirty="0">
                          <a:effectLst/>
                        </a:rPr>
                        <a:t>készítése,</a:t>
                      </a:r>
                      <a:endParaRPr lang="hu-HU" sz="2400" dirty="0">
                        <a:effectLst/>
                      </a:endParaRPr>
                    </a:p>
                    <a:p>
                      <a:pPr marR="45720" algn="l">
                        <a:spcAft>
                          <a:spcPts val="180"/>
                        </a:spcAft>
                      </a:pPr>
                      <a:r>
                        <a:rPr lang="hu-HU" sz="2400" spc="-10" dirty="0">
                          <a:effectLst/>
                        </a:rPr>
                        <a:t>öntött karamell </a:t>
                      </a:r>
                      <a:r>
                        <a:rPr lang="hu-HU" sz="2400" dirty="0">
                          <a:effectLst/>
                        </a:rPr>
                        <a:t>sablonban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5922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8784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9" y="715333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Ha nem áttetsző, hanem tejszerű vagy opá­los karamellt akarunk készíteni, akkor egy kávéskanálnyi </a:t>
            </a:r>
            <a:r>
              <a:rPr lang="hu-HU" sz="2400" b="0" dirty="0">
                <a:solidFill>
                  <a:srgbClr val="FF0000"/>
                </a:solidFill>
              </a:rPr>
              <a:t>kalcium-karbonátot adunk a frissen főzött karamellhez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A90085EA-38EA-4E2F-B801-283958DA5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5736" y="1946731"/>
            <a:ext cx="5328592" cy="4172123"/>
          </a:xfrm>
          <a:prstGeom prst="rect">
            <a:avLst/>
          </a:prstGeom>
        </p:spPr>
      </p:pic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26EF93D5-7B1C-4E9D-BB3E-268055492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09355"/>
              </p:ext>
            </p:extLst>
          </p:nvPr>
        </p:nvGraphicFramePr>
        <p:xfrm>
          <a:off x="109966" y="6188515"/>
          <a:ext cx="8753202" cy="95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3202">
                  <a:extLst>
                    <a:ext uri="{9D8B030D-6E8A-4147-A177-3AD203B41FA5}">
                      <a16:colId xmlns:a16="http://schemas.microsoft.com/office/drawing/2014/main" val="3042101995"/>
                    </a:ext>
                  </a:extLst>
                </a:gridCol>
              </a:tblGrid>
              <a:tr h="956320">
                <a:tc>
                  <a:txBody>
                    <a:bodyPr/>
                    <a:lstStyle/>
                    <a:p>
                      <a:pPr marR="320040" indent="45720" algn="l">
                        <a:spcAft>
                          <a:spcPts val="0"/>
                        </a:spcAft>
                      </a:pPr>
                      <a:r>
                        <a:rPr lang="hu-HU" sz="2400" spc="-20" dirty="0">
                          <a:effectLst/>
                        </a:rPr>
                        <a:t>12.37.b) ábra. Öntött karamell készítése, </a:t>
                      </a:r>
                      <a:r>
                        <a:rPr lang="hu-HU" sz="2400" dirty="0">
                          <a:effectLst/>
                        </a:rPr>
                        <a:t>sablon eltávolítása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5573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9695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Hólyagos, különleges, öntött karamellt ké­szíthetünk, ha a karamellt </a:t>
            </a:r>
            <a:r>
              <a:rPr lang="hu-HU" sz="2400" b="0" dirty="0">
                <a:solidFill>
                  <a:srgbClr val="FF0000"/>
                </a:solidFill>
              </a:rPr>
              <a:t>alkohollal bekent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összegyűrt szilikonos zsírpapírra öntjük</a:t>
            </a:r>
            <a:r>
              <a:rPr lang="hu-HU" sz="2400" b="0" dirty="0"/>
              <a:t>. Az alkoholgőz a papír és a cukor között hólya­gokat alkot</a:t>
            </a:r>
          </a:p>
          <a:p>
            <a:r>
              <a:rPr lang="hu-HU" sz="2400" b="0" dirty="0"/>
              <a:t>Szabálytalan alakzatot kapunk, ha a papírt kissé megemeljük, és megvárjuk, amíg a ka­ramell megdermed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">
            <a:extLst>
              <a:ext uri="{FF2B5EF4-FFF2-40B4-BE49-F238E27FC236}">
                <a16:creationId xmlns:a16="http://schemas.microsoft.com/office/drawing/2014/main" id="{683703A4-E6D0-4E0F-81D3-385522D10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14988" y="3284985"/>
            <a:ext cx="3277092" cy="2667730"/>
          </a:xfrm>
          <a:prstGeom prst="rect">
            <a:avLst/>
          </a:prstGeom>
        </p:spPr>
      </p:pic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BD4202CE-8D02-4587-83EF-0C7680A83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00983"/>
              </p:ext>
            </p:extLst>
          </p:nvPr>
        </p:nvGraphicFramePr>
        <p:xfrm>
          <a:off x="451750" y="6011227"/>
          <a:ext cx="82405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0500">
                  <a:extLst>
                    <a:ext uri="{9D8B030D-6E8A-4147-A177-3AD203B41FA5}">
                      <a16:colId xmlns:a16="http://schemas.microsoft.com/office/drawing/2014/main" val="31143722"/>
                    </a:ext>
                  </a:extLst>
                </a:gridCol>
              </a:tblGrid>
              <a:tr h="524272">
                <a:tc>
                  <a:txBody>
                    <a:bodyPr/>
                    <a:lstStyle/>
                    <a:p>
                      <a:pPr marR="320040" algn="ctr">
                        <a:spcAft>
                          <a:spcPts val="0"/>
                        </a:spcAft>
                      </a:pPr>
                      <a:r>
                        <a:rPr lang="hu-HU" sz="2400" spc="10" dirty="0">
                          <a:effectLst/>
                        </a:rPr>
                        <a:t>12.37.c) ábra. öntött karamell készítése, </a:t>
                      </a:r>
                      <a:r>
                        <a:rPr lang="hu-HU" sz="2400" dirty="0">
                          <a:effectLst/>
                        </a:rPr>
                        <a:t>a kész kompozíció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2634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8842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076ABA46-B575-4BD5-B180-305B6B1F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6" y="715333"/>
            <a:ext cx="8530977" cy="6026035"/>
          </a:xfrm>
        </p:spPr>
        <p:txBody>
          <a:bodyPr>
            <a:normAutofit lnSpcReduction="10000"/>
          </a:bodyPr>
          <a:lstStyle/>
          <a:p>
            <a:pPr marR="45720" algn="just">
              <a:lnSpc>
                <a:spcPct val="117000"/>
              </a:lnSpc>
              <a:spcBef>
                <a:spcPts val="1080"/>
              </a:spcBef>
              <a:spcAft>
                <a:spcPts val="0"/>
              </a:spcAft>
            </a:pPr>
            <a:r>
              <a:rPr lang="hu-HU" sz="2400" b="0" spc="30" dirty="0"/>
              <a:t>Kosár, tál, kupola készítésekor az öntött </a:t>
            </a:r>
            <a:r>
              <a:rPr lang="hu-HU" sz="2400" b="0" dirty="0"/>
              <a:t>karamell lapot 70-80 °C-ra hűtjük, és olajo­</a:t>
            </a:r>
            <a:r>
              <a:rPr lang="hu-HU" sz="2400" b="0" spc="-5" dirty="0"/>
              <a:t>zott formába simítjuk. A karamell lap meg­</a:t>
            </a:r>
            <a:r>
              <a:rPr lang="hu-HU" sz="2400" b="0" dirty="0"/>
              <a:t>dermed, és fölveszi a forma alakját.</a:t>
            </a:r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r>
              <a:rPr lang="hu-HU" sz="2400" b="0" spc="-20" dirty="0"/>
              <a:t>Ha az öntött karamell lapokat, folyékony ka­</a:t>
            </a:r>
            <a:r>
              <a:rPr lang="hu-HU" sz="2400" b="0" spc="-5" dirty="0"/>
              <a:t>ramellel, összeragasztjuk, térbeli formát ka­</a:t>
            </a:r>
            <a:r>
              <a:rPr lang="hu-HU" sz="2400" b="0" spc="10" dirty="0"/>
              <a:t>punk (12. 37.c) ábra).</a:t>
            </a:r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endParaRPr lang="hu-HU" dirty="0"/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r>
              <a:rPr lang="hu-HU" sz="2600" dirty="0"/>
              <a:t>Húzott karamell</a:t>
            </a:r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endParaRPr lang="hu-HU" dirty="0"/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r>
              <a:rPr lang="hu-HU" sz="2400" b="0" dirty="0"/>
              <a:t>A karamellfőzetet olajozott márványlapra vagy szilikon (szilpát) lapra öntjük, </a:t>
            </a:r>
            <a:r>
              <a:rPr lang="hu-HU" sz="2400" b="0" dirty="0" err="1"/>
              <a:t>spaklival</a:t>
            </a:r>
            <a:r>
              <a:rPr lang="hu-HU" sz="2400" b="0" dirty="0"/>
              <a:t> többször átforgatjuk  </a:t>
            </a:r>
            <a:r>
              <a:rPr lang="hu-HU" sz="2400" b="0" dirty="0" err="1"/>
              <a:t>kb</a:t>
            </a:r>
            <a:r>
              <a:rPr lang="hu-HU" sz="2400" b="0" dirty="0"/>
              <a:t> 60-65  °C-ra hűtjük. Kézbe véve húzogatással, hajtogatással </a:t>
            </a:r>
            <a:r>
              <a:rPr lang="hu-HU" sz="2400" b="0" dirty="0" err="1"/>
              <a:t>sely­mesítjük</a:t>
            </a:r>
            <a:r>
              <a:rPr lang="hu-HU" sz="2400" b="0" dirty="0"/>
              <a:t>. A cukormassza a bekerülő légbu­borékoktól fehérebb, </a:t>
            </a:r>
            <a:r>
              <a:rPr lang="hu-HU" sz="2400" b="0" dirty="0" err="1">
                <a:solidFill>
                  <a:srgbClr val="FF0000"/>
                </a:solidFill>
              </a:rPr>
              <a:t>gyöngyházfényübb</a:t>
            </a:r>
            <a:r>
              <a:rPr lang="hu-HU" sz="2400" b="0" dirty="0">
                <a:solidFill>
                  <a:srgbClr val="FF0000"/>
                </a:solidFill>
              </a:rPr>
              <a:t> lesz</a:t>
            </a:r>
            <a:r>
              <a:rPr lang="hu-HU" sz="2400" b="0" dirty="0"/>
              <a:t>. A karamell 50-55 °C-os, amikor felhasz­nálásra alkalmas.</a:t>
            </a:r>
          </a:p>
          <a:p>
            <a:pPr marR="45720" algn="just">
              <a:lnSpc>
                <a:spcPct val="116000"/>
              </a:lnSpc>
              <a:spcAft>
                <a:spcPts val="0"/>
              </a:spcAft>
            </a:pPr>
            <a:endParaRPr lang="hu-HU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03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Ha a munkát </a:t>
            </a:r>
            <a:r>
              <a:rPr lang="hu-HU" sz="2400" b="0" dirty="0" err="1"/>
              <a:t>infralámpa</a:t>
            </a:r>
            <a:r>
              <a:rPr lang="hu-HU" sz="2400" b="0" dirty="0"/>
              <a:t> alatt végezzük </a:t>
            </a:r>
            <a:r>
              <a:rPr lang="hu-HU" sz="2400" b="0" i="1" dirty="0"/>
              <a:t>(12.38.a) ábra), </a:t>
            </a:r>
            <a:r>
              <a:rPr lang="hu-HU" sz="2400" b="0" dirty="0"/>
              <a:t>akkor a karamellünk lágy marad, és tovább tudunk vele dolgozni</a:t>
            </a:r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r>
              <a:rPr lang="hu-HU" i="1" dirty="0"/>
              <a:t>12.38.a) ábra. Húzott karamell készítése, a karamell melegítése </a:t>
            </a:r>
            <a:r>
              <a:rPr lang="hu-HU" i="1" dirty="0" err="1"/>
              <a:t>infralámpa</a:t>
            </a:r>
            <a:r>
              <a:rPr lang="hu-HU" i="1" dirty="0"/>
              <a:t> alatt</a:t>
            </a:r>
            <a:endParaRPr lang="hu-HU" dirty="0"/>
          </a:p>
          <a:p>
            <a:endParaRPr lang="hu-HU" sz="2400" b="0" dirty="0"/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6EC2AB3C-0071-44AF-97C7-0D705977B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28888" y="1844824"/>
            <a:ext cx="4131344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82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cukoranyag szélét elvékonyítjuk, kihúzzuk, így a </a:t>
            </a:r>
            <a:r>
              <a:rPr lang="hu-HU" sz="2400" b="0" dirty="0" err="1"/>
              <a:t>selymesedés</a:t>
            </a:r>
            <a:r>
              <a:rPr lang="hu-HU" sz="2400" b="0" dirty="0"/>
              <a:t> fokozódik </a:t>
            </a:r>
            <a:r>
              <a:rPr lang="hu-HU" sz="2400" b="0" i="1" dirty="0"/>
              <a:t>(12.38.b</a:t>
            </a:r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r>
              <a:rPr lang="hu-HU" sz="2400" b="0" i="1" dirty="0"/>
              <a:t>1</a:t>
            </a:r>
            <a:r>
              <a:rPr lang="hu-HU" i="1" dirty="0"/>
              <a:t>2.38.b) ábra. Húzott karamell készítése, a karamell széthúzása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i="1" dirty="0"/>
              <a:t>2.38.c) ábra. Húzott karamell készítése, a karamellszirom kiszakítása</a:t>
            </a:r>
            <a:endParaRPr lang="hu-HU" dirty="0"/>
          </a:p>
          <a:p>
            <a:endParaRPr lang="hu-HU" i="1" dirty="0"/>
          </a:p>
          <a:p>
            <a:endParaRPr lang="hu-HU" dirty="0"/>
          </a:p>
          <a:p>
            <a:endParaRPr lang="hu-HU" sz="2400" b="0" i="1" dirty="0"/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08D178B1-786B-4E89-BF6D-1A40E7077F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88024" y="1352414"/>
            <a:ext cx="3456384" cy="2376264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E0A32ED7-813C-4FAA-B38F-F7DE031AE9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7824" y="4275917"/>
            <a:ext cx="3096344" cy="16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05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BE7024A1-C9E7-45A5-AABA-B0891418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32" y="920750"/>
            <a:ext cx="7620000" cy="4373563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11" name="Tartalom helye 7">
            <a:extLst>
              <a:ext uri="{FF2B5EF4-FFF2-40B4-BE49-F238E27FC236}">
                <a16:creationId xmlns:a16="http://schemas.microsoft.com/office/drawing/2014/main" id="{502D811A-AD26-46C6-8751-59631A10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85048"/>
            <a:ext cx="4752528" cy="2916324"/>
          </a:xfrm>
          <a:prstGeom prst="rect">
            <a:avLst/>
          </a:prstGeom>
        </p:spPr>
      </p:pic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0EDDDBA5-422E-4CBC-8001-6C392C05A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949147"/>
              </p:ext>
            </p:extLst>
          </p:nvPr>
        </p:nvGraphicFramePr>
        <p:xfrm>
          <a:off x="611560" y="3573016"/>
          <a:ext cx="7920880" cy="846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262155829"/>
                    </a:ext>
                  </a:extLst>
                </a:gridCol>
              </a:tblGrid>
              <a:tr h="50336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hu-HU" sz="2400" spc="5" dirty="0">
                          <a:effectLst/>
                        </a:rPr>
                        <a:t>A szirmokat hajlítással, csavarással, fodro</a:t>
                      </a:r>
                      <a:r>
                        <a:rPr lang="hu-HU" sz="2400" spc="10" dirty="0">
                          <a:effectLst/>
                        </a:rPr>
                        <a:t>zással tovább formázhatjuk (12.38.d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9123962"/>
                  </a:ext>
                </a:extLst>
              </a:tr>
            </a:tbl>
          </a:graphicData>
        </a:graphic>
      </p:graphicFrame>
      <p:sp>
        <p:nvSpPr>
          <p:cNvPr id="15" name="Téglalap 14">
            <a:extLst>
              <a:ext uri="{FF2B5EF4-FFF2-40B4-BE49-F238E27FC236}">
                <a16:creationId xmlns:a16="http://schemas.microsoft.com/office/drawing/2014/main" id="{7CE2A058-FF61-4ADC-9C8F-4E2F86A387CC}"/>
              </a:ext>
            </a:extLst>
          </p:cNvPr>
          <p:cNvSpPr/>
          <p:nvPr/>
        </p:nvSpPr>
        <p:spPr>
          <a:xfrm>
            <a:off x="554796" y="4665237"/>
            <a:ext cx="3753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megdermedt szirmok végét borszesz-égő </a:t>
            </a:r>
            <a:r>
              <a:rPr lang="hu-HU" sz="2400" spc="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lángjával megolvasztjuk és összeillesztjük </a:t>
            </a:r>
            <a:r>
              <a:rPr lang="hu-HU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(12.38.e) ábra</a:t>
            </a:r>
            <a:endParaRPr lang="hu-HU" sz="2400" dirty="0"/>
          </a:p>
        </p:txBody>
      </p:sp>
      <p:pic>
        <p:nvPicPr>
          <p:cNvPr id="16" name="pic">
            <a:extLst>
              <a:ext uri="{FF2B5EF4-FFF2-40B4-BE49-F238E27FC236}">
                <a16:creationId xmlns:a16="http://schemas.microsoft.com/office/drawing/2014/main" id="{0374E548-22B7-40C6-842B-B2D52CBEC9E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03159" y="4490861"/>
            <a:ext cx="2721169" cy="22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715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Változatos virágdíszeket készíthetünk pl. karamellrózsákat, barackvirágokat, </a:t>
            </a:r>
            <a:r>
              <a:rPr lang="hu-HU" dirty="0" err="1"/>
              <a:t>tulipá-nokat</a:t>
            </a:r>
            <a:r>
              <a:rPr lang="hu-HU" dirty="0"/>
              <a:t> </a:t>
            </a:r>
            <a:r>
              <a:rPr lang="hu-HU" i="1" dirty="0"/>
              <a:t>(12.39. ábra), </a:t>
            </a:r>
            <a:r>
              <a:rPr lang="hu-HU" dirty="0"/>
              <a:t>gerberákat, orchideákat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8851FE4E-E7E4-4248-B78C-2A10F8FDF1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2060849"/>
            <a:ext cx="6336704" cy="43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606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4067E0A-7422-41C3-84FB-BAE58232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5" y="5589240"/>
            <a:ext cx="8854429" cy="2376264"/>
          </a:xfrm>
        </p:spPr>
        <p:txBody>
          <a:bodyPr>
            <a:normAutofit/>
          </a:bodyPr>
          <a:lstStyle/>
          <a:p>
            <a:r>
              <a:rPr lang="hu-HU" sz="2400" b="0" i="1" dirty="0"/>
              <a:t>(12.40. ábra). </a:t>
            </a:r>
            <a:r>
              <a:rPr lang="hu-HU" sz="2400" b="0" dirty="0"/>
              <a:t>A virágokból zöld karamellből húzott ágakkal, levelekkel térbeli kompozí­ciókat is készíthetünk. Olajozott fémpálcák köré karamellkosarat is fonhatunk </a:t>
            </a:r>
            <a:r>
              <a:rPr lang="hu-HU" sz="2400" b="0" i="1" dirty="0"/>
              <a:t>(12.41. ábra)</a:t>
            </a:r>
            <a:endParaRPr lang="hu-HU" sz="2400" b="0" dirty="0"/>
          </a:p>
        </p:txBody>
      </p:sp>
      <p:pic>
        <p:nvPicPr>
          <p:cNvPr id="10" name="pic">
            <a:extLst>
              <a:ext uri="{FF2B5EF4-FFF2-40B4-BE49-F238E27FC236}">
                <a16:creationId xmlns:a16="http://schemas.microsoft.com/office/drawing/2014/main" id="{CAD30E27-32B6-49B5-B1F7-10054AF5035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-21214" t="1" r="-4985" b="-1136"/>
          <a:stretch/>
        </p:blipFill>
        <p:spPr>
          <a:xfrm>
            <a:off x="-324544" y="647052"/>
            <a:ext cx="8496944" cy="48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50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fontScale="92500" lnSpcReduction="10000"/>
          </a:bodyPr>
          <a:lstStyle/>
          <a:p>
            <a:r>
              <a:rPr lang="hu-HU" sz="2400" b="0" dirty="0" err="1"/>
              <a:t>Karamellböl</a:t>
            </a:r>
            <a:r>
              <a:rPr lang="hu-HU" sz="2400" b="0" dirty="0"/>
              <a:t> nemcsak tor­tadíszeket, hanem önálló díszmunkákat is készíthe­tünk.</a:t>
            </a:r>
          </a:p>
          <a:p>
            <a:r>
              <a:rPr lang="hu-HU" sz="2400" b="0" dirty="0"/>
              <a:t>                                               </a:t>
            </a:r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r>
              <a:rPr lang="hu-HU" sz="2400" b="0" dirty="0"/>
              <a:t>                                              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Fúvott karamell</a:t>
            </a:r>
          </a:p>
          <a:p>
            <a:r>
              <a:rPr lang="hu-HU" sz="2400" b="0" dirty="0"/>
              <a:t>A </a:t>
            </a:r>
            <a:r>
              <a:rPr lang="hu-HU" sz="2400" b="0" dirty="0" err="1"/>
              <a:t>kiselymesített</a:t>
            </a:r>
            <a:r>
              <a:rPr lang="hu-HU" sz="2400" b="0" dirty="0"/>
              <a:t> és szí­nezett </a:t>
            </a:r>
            <a:r>
              <a:rPr lang="hu-HU" sz="2400" b="0" dirty="0" err="1"/>
              <a:t>karamellböl</a:t>
            </a:r>
            <a:r>
              <a:rPr lang="hu-HU" sz="2400" b="0" dirty="0"/>
              <a:t> </a:t>
            </a:r>
            <a:r>
              <a:rPr lang="hu-HU" sz="2400" b="0" dirty="0" err="1"/>
              <a:t>rézcsö</a:t>
            </a:r>
            <a:r>
              <a:rPr lang="hu-HU" sz="2400" b="0" dirty="0"/>
              <a:t> végű gumipumpa segítségével gyümölcsöket, kaktuszt, vázát, figurákat készíthetünk </a:t>
            </a:r>
            <a:r>
              <a:rPr lang="hu-HU" sz="2400" b="0" i="1" dirty="0"/>
              <a:t>(12.42. ábra).</a:t>
            </a:r>
            <a:endParaRPr lang="hu-HU" sz="2400" b="0" dirty="0"/>
          </a:p>
          <a:p>
            <a:r>
              <a:rPr lang="hu-HU" sz="2400" b="0" dirty="0"/>
              <a:t>A karamellbe </a:t>
            </a:r>
            <a:r>
              <a:rPr lang="hu-HU" sz="2400" b="0" dirty="0" err="1"/>
              <a:t>füvócsövet</a:t>
            </a:r>
            <a:r>
              <a:rPr lang="hu-HU" sz="2400" b="0" dirty="0"/>
              <a:t> nyomunk, és kör­ben rányomkodjuk a csőre.</a:t>
            </a:r>
          </a:p>
          <a:p>
            <a:endParaRPr lang="hu-HU" sz="2400" b="0" dirty="0"/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8B3BCF9C-89B9-457B-9F84-F430AF1C5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3672408" cy="2808312"/>
          </a:xfrm>
          <a:prstGeom prst="rect">
            <a:avLst/>
          </a:prstGeom>
        </p:spPr>
      </p:pic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A6F42777-11AC-433D-8AC5-87EC55040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8094"/>
              </p:ext>
            </p:extLst>
          </p:nvPr>
        </p:nvGraphicFramePr>
        <p:xfrm>
          <a:off x="4263343" y="2168835"/>
          <a:ext cx="3503265" cy="1559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265">
                  <a:extLst>
                    <a:ext uri="{9D8B030D-6E8A-4147-A177-3AD203B41FA5}">
                      <a16:colId xmlns:a16="http://schemas.microsoft.com/office/drawing/2014/main" val="590775984"/>
                    </a:ext>
                  </a:extLst>
                </a:gridCol>
              </a:tblGrid>
              <a:tr h="1559843">
                <a:tc>
                  <a:txBody>
                    <a:bodyPr/>
                    <a:lstStyle/>
                    <a:p>
                      <a:pPr algn="l">
                        <a:spcAft>
                          <a:spcPts val="360"/>
                        </a:spcAft>
                      </a:pPr>
                      <a:r>
                        <a:rPr lang="hu-HU" sz="2400" dirty="0">
                          <a:effectLst/>
                        </a:rPr>
                        <a:t>12.41. ábra. Karamellkosár fonása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0442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46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12.1 .2. Burkolás</a:t>
            </a:r>
            <a:endParaRPr lang="hu-HU" sz="2400" dirty="0">
              <a:solidFill>
                <a:srgbClr val="FF0000"/>
              </a:solidFill>
            </a:endParaRPr>
          </a:p>
          <a:p>
            <a:r>
              <a:rPr lang="hu-HU" sz="2400" b="0" dirty="0"/>
              <a:t>A burkolásra képlé­keny anyagokat </a:t>
            </a:r>
            <a:r>
              <a:rPr lang="hu-HU" sz="2400" b="0" dirty="0">
                <a:solidFill>
                  <a:srgbClr val="FF0000"/>
                </a:solidFill>
              </a:rPr>
              <a:t>marci­pánt vagy dekorációs </a:t>
            </a:r>
            <a:r>
              <a:rPr lang="hu-HU" sz="2400" b="0" dirty="0" err="1">
                <a:solidFill>
                  <a:srgbClr val="FF0000"/>
                </a:solidFill>
              </a:rPr>
              <a:t>fondánt</a:t>
            </a:r>
            <a:r>
              <a:rPr lang="hu-HU" sz="2400" b="0" dirty="0">
                <a:solidFill>
                  <a:srgbClr val="FF0000"/>
                </a:solidFill>
              </a:rPr>
              <a:t> használunk. </a:t>
            </a:r>
          </a:p>
          <a:p>
            <a:r>
              <a:rPr lang="hu-HU" sz="2400" b="0" dirty="0"/>
              <a:t>A marcipánt </a:t>
            </a:r>
            <a:r>
              <a:rPr lang="hu-HU" sz="2400" b="0" dirty="0">
                <a:solidFill>
                  <a:srgbClr val="FF0000"/>
                </a:solidFill>
              </a:rPr>
              <a:t>olajos magból és cukorból, hengerléssel készít­jük</a:t>
            </a:r>
            <a:r>
              <a:rPr lang="hu-HU" sz="2400" b="0" dirty="0"/>
              <a:t>. </a:t>
            </a:r>
          </a:p>
          <a:p>
            <a:r>
              <a:rPr lang="hu-HU" sz="2400" b="0" dirty="0"/>
              <a:t>A dekorációs </a:t>
            </a:r>
            <a:r>
              <a:rPr lang="hu-HU" sz="2400" b="0" dirty="0" err="1"/>
              <a:t>fondán</a:t>
            </a:r>
            <a:r>
              <a:rPr lang="hu-HU" sz="2400" b="0" dirty="0"/>
              <a:t> </a:t>
            </a:r>
            <a:r>
              <a:rPr lang="hu-HU" sz="2400" b="0" dirty="0">
                <a:solidFill>
                  <a:srgbClr val="FF0000"/>
                </a:solidFill>
              </a:rPr>
              <a:t>cukorlisztből és növényi zsiradékból áll</a:t>
            </a:r>
            <a:r>
              <a:rPr lang="hu-HU" sz="2400" b="0" dirty="0"/>
              <a:t>, átmenet a </a:t>
            </a:r>
            <a:r>
              <a:rPr lang="hu-HU" sz="2400" b="0" dirty="0" err="1"/>
              <a:t>fondán</a:t>
            </a:r>
            <a:r>
              <a:rPr lang="hu-HU" sz="2400" b="0" dirty="0"/>
              <a:t> és a marcipán között. </a:t>
            </a:r>
          </a:p>
          <a:p>
            <a:r>
              <a:rPr lang="hu-HU" sz="2400" b="0" dirty="0"/>
              <a:t>Az átgyúrt anyagokat porcukorral hintett fa-vagy márványasztalon, nyújtófával vagy nyújtógéppel, 3 mm vastag­ságban kinyújtjuk</a:t>
            </a:r>
          </a:p>
          <a:p>
            <a:r>
              <a:rPr lang="hu-HU" sz="2400" b="0" dirty="0"/>
              <a:t>A marcipánlapot re­cés nyújtófával is mintázhatjuk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400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Levegőt pumpálunk a </a:t>
            </a:r>
            <a:r>
              <a:rPr lang="hu-HU" sz="2400" b="0" dirty="0" err="1"/>
              <a:t>kiselymesített</a:t>
            </a:r>
            <a:r>
              <a:rPr lang="hu-HU" sz="2400" b="0" dirty="0"/>
              <a:t> anyag­ba, így egy karamellhólyag keletkezik. A vékonyodó felületet kézzel alakítjuk, venti­látorral hűtjük. A kialakított üreges formákat (pl. a testet a fejjel) híg karamellel összera­gasztjuk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Szálas karamell</a:t>
            </a:r>
          </a:p>
          <a:p>
            <a:r>
              <a:rPr lang="hu-HU" sz="2400" b="0" dirty="0"/>
              <a:t>A szálas karamell olyan cukortermék, ame­lyet cukorszálak alkotnak.</a:t>
            </a:r>
          </a:p>
          <a:p>
            <a:r>
              <a:rPr lang="hu-HU" sz="2400" b="0" dirty="0"/>
              <a:t>A sűrűn folyósra hűtött karamellbe seprűsze­rű eszközt mártunk. A fémseprű lengetésével szálakat képzünk. Az egymás mellé helyezett rudak felfogják a szálakat. Dermedés előtt formázhatjuk, gyűrhetjük a szálakat. A szálas karamellt karamellvirágok kiemelésére, háttér-kompozícióként, vagy </a:t>
            </a:r>
            <a:r>
              <a:rPr lang="hu-HU" sz="2400" b="0" dirty="0" err="1"/>
              <a:t>krokambustorta</a:t>
            </a:r>
            <a:r>
              <a:rPr lang="hu-HU" sz="2400" b="0" dirty="0"/>
              <a:t> díszítéséhez használjuk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768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Karamellkupola. </a:t>
            </a:r>
          </a:p>
          <a:p>
            <a:r>
              <a:rPr lang="hu-HU" sz="2400" b="0" dirty="0"/>
              <a:t>Félgömb alakú forma se­gítségével tudjuk elkészíteni. A formát beola­jozzuk, majd egy kanállal a felületére szálakat húzunk. A szálak összetapadnak, és fölveszik a kupola formáját. </a:t>
            </a:r>
            <a:r>
              <a:rPr lang="hu-HU" sz="2400" b="0" dirty="0" err="1"/>
              <a:t>Kihülés</a:t>
            </a:r>
            <a:r>
              <a:rPr lang="hu-HU" sz="2400" b="0" dirty="0"/>
              <a:t> után megmozgat­juk, és leemeljük a karamellkupolát.</a:t>
            </a:r>
          </a:p>
          <a:p>
            <a:r>
              <a:rPr lang="hu-HU" sz="2400" b="0" dirty="0"/>
              <a:t>A nagy felület miatt a szálas karamell csak rövid ideig tartható el, ezért közvetlenül a fel­használás előtt készítjük</a:t>
            </a:r>
          </a:p>
          <a:p>
            <a:endParaRPr lang="hu-HU" sz="2400" b="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057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246418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Sziklacukor. </a:t>
            </a:r>
          </a:p>
          <a:p>
            <a:r>
              <a:rPr lang="hu-HU" sz="2400" b="0" dirty="0"/>
              <a:t>Karamellből szikla- vagy ko­rallutánzat is készíthető.</a:t>
            </a:r>
          </a:p>
          <a:p>
            <a:r>
              <a:rPr lang="hu-HU" sz="2400" b="0" dirty="0"/>
              <a:t>Fémtálat </a:t>
            </a:r>
            <a:r>
              <a:rPr lang="hu-HU" sz="2400" b="0" dirty="0">
                <a:solidFill>
                  <a:srgbClr val="FF0000"/>
                </a:solidFill>
              </a:rPr>
              <a:t>olajozott alufóliával </a:t>
            </a:r>
            <a:r>
              <a:rPr lang="hu-HU" sz="2400" b="0" dirty="0"/>
              <a:t>kibélelünk</a:t>
            </a:r>
            <a:endParaRPr lang="hu-HU" sz="2400" b="0" dirty="0">
              <a:solidFill>
                <a:srgbClr val="FF0000"/>
              </a:solidFill>
            </a:endParaRPr>
          </a:p>
          <a:p>
            <a:r>
              <a:rPr lang="hu-HU" sz="2400" b="0" dirty="0">
                <a:solidFill>
                  <a:srgbClr val="FF0000"/>
                </a:solidFill>
              </a:rPr>
              <a:t>Invertálóanyag nélküli karamellt </a:t>
            </a:r>
            <a:r>
              <a:rPr lang="hu-HU" sz="2400" b="0" dirty="0"/>
              <a:t>főzünk, és két kávéskanálnyi </a:t>
            </a:r>
            <a:r>
              <a:rPr lang="hu-HU" sz="2400" b="0" dirty="0">
                <a:solidFill>
                  <a:srgbClr val="FF0000"/>
                </a:solidFill>
              </a:rPr>
              <a:t>glazúrt</a:t>
            </a:r>
            <a:r>
              <a:rPr lang="hu-HU" sz="2400" b="0" dirty="0"/>
              <a:t> keverünk hozzá. </a:t>
            </a:r>
          </a:p>
          <a:p>
            <a:r>
              <a:rPr lang="hu-HU" sz="2400" b="0" dirty="0"/>
              <a:t>Habve­rővel elkeverjük, </a:t>
            </a:r>
            <a:r>
              <a:rPr lang="hu-HU" sz="2400" b="0" dirty="0">
                <a:solidFill>
                  <a:srgbClr val="FF0000"/>
                </a:solidFill>
              </a:rPr>
              <a:t>majd rövid ideig visszatesszük </a:t>
            </a:r>
            <a:r>
              <a:rPr lang="hu-HU" sz="2400" b="0" dirty="0"/>
              <a:t>melegedni, amíg emelkedni nem kezd. </a:t>
            </a:r>
          </a:p>
          <a:p>
            <a:r>
              <a:rPr lang="hu-HU" sz="2400" b="0" dirty="0"/>
              <a:t>Megkeverjük, majd beöntjük az előkészített </a:t>
            </a:r>
            <a:r>
              <a:rPr lang="hu-HU" sz="2400" b="0" dirty="0">
                <a:solidFill>
                  <a:srgbClr val="FF0000"/>
                </a:solidFill>
              </a:rPr>
              <a:t>hideg fémtálba</a:t>
            </a:r>
            <a:r>
              <a:rPr lang="hu-HU" sz="2400" b="0" dirty="0"/>
              <a:t>, ahol megdagad, megszilárdul. </a:t>
            </a:r>
          </a:p>
          <a:p>
            <a:r>
              <a:rPr lang="hu-HU" sz="2400" b="0" dirty="0"/>
              <a:t>Kihűlés után a kívánt </a:t>
            </a:r>
            <a:r>
              <a:rPr lang="hu-HU" sz="2400" b="0" dirty="0">
                <a:solidFill>
                  <a:srgbClr val="FF0000"/>
                </a:solidFill>
              </a:rPr>
              <a:t>nagyságúra törjük, </a:t>
            </a:r>
            <a:r>
              <a:rPr lang="hu-HU" sz="2400" b="0" dirty="0"/>
              <a:t>dur­va ráspollyal rusztikusabbá tesszük, majd szí­nezzük. </a:t>
            </a:r>
          </a:p>
          <a:p>
            <a:r>
              <a:rPr lang="hu-HU" sz="2400" b="0" dirty="0"/>
              <a:t>Karamellkompozíció közé helyezzük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 descr="Image result for sziklacukor">
            <a:extLst>
              <a:ext uri="{FF2B5EF4-FFF2-40B4-BE49-F238E27FC236}">
                <a16:creationId xmlns:a16="http://schemas.microsoft.com/office/drawing/2014/main" id="{BD921C2B-1E6E-460D-AFDF-598CF68B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13177"/>
            <a:ext cx="3413612" cy="166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036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12.3.5. Grillázsdíszítés</a:t>
            </a:r>
          </a:p>
          <a:p>
            <a:r>
              <a:rPr lang="hu-HU" sz="2400" b="0" dirty="0"/>
              <a:t>A grillázs </a:t>
            </a:r>
            <a:r>
              <a:rPr lang="hu-HU" sz="2400" b="0" dirty="0">
                <a:solidFill>
                  <a:srgbClr val="FF0000"/>
                </a:solidFill>
              </a:rPr>
              <a:t>olvasztott cukor és darált olajos mag keveréke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 formázásához </a:t>
            </a:r>
            <a:r>
              <a:rPr lang="hu-HU" sz="2400" b="0" dirty="0">
                <a:solidFill>
                  <a:srgbClr val="FF0000"/>
                </a:solidFill>
              </a:rPr>
              <a:t>1 rész cukor és 0,8 rész </a:t>
            </a:r>
            <a:r>
              <a:rPr lang="hu-HU" sz="2400" b="0" dirty="0"/>
              <a:t>ola­jos mag arányú grillázst készítünk. </a:t>
            </a:r>
          </a:p>
          <a:p>
            <a:r>
              <a:rPr lang="hu-HU" sz="2400" b="0" dirty="0"/>
              <a:t>Az olajos mag k</a:t>
            </a:r>
            <a:r>
              <a:rPr lang="hu-HU" sz="2400" b="0" dirty="0">
                <a:solidFill>
                  <a:srgbClr val="FF0000"/>
                </a:solidFill>
              </a:rPr>
              <a:t>özepesre darált mandula vagy dió is le­het</a:t>
            </a:r>
            <a:r>
              <a:rPr lang="hu-HU" sz="2400" b="0" dirty="0"/>
              <a:t>. Az olvasztáshoz </a:t>
            </a:r>
            <a:r>
              <a:rPr lang="hu-HU" sz="2400" b="0" dirty="0" err="1">
                <a:solidFill>
                  <a:srgbClr val="FF0000"/>
                </a:solidFill>
              </a:rPr>
              <a:t>cukorfinomítványt</a:t>
            </a:r>
            <a:r>
              <a:rPr lang="hu-HU" sz="2400" b="0" dirty="0">
                <a:solidFill>
                  <a:srgbClr val="FF0000"/>
                </a:solidFill>
              </a:rPr>
              <a:t> vagy mokkacukrot </a:t>
            </a:r>
            <a:r>
              <a:rPr lang="hu-HU" sz="2400" b="0" dirty="0"/>
              <a:t>használunk. </a:t>
            </a:r>
          </a:p>
          <a:p>
            <a:r>
              <a:rPr lang="hu-HU" sz="2400" b="0" dirty="0"/>
              <a:t>A megdermedt grillázst sütőben vagy mikrohullámú sütőben melegíthetjük, majd újra formázhatjuk.</a:t>
            </a:r>
          </a:p>
          <a:p>
            <a:r>
              <a:rPr lang="hu-HU" sz="2400" b="0" dirty="0"/>
              <a:t>A grillázs nedvszívó, </a:t>
            </a:r>
            <a:r>
              <a:rPr lang="hu-HU" sz="2400" b="0" dirty="0">
                <a:solidFill>
                  <a:srgbClr val="FF0000"/>
                </a:solidFill>
              </a:rPr>
              <a:t>könnyen megpuhul, ezért száraz hűvös helyen tároljuk.</a:t>
            </a:r>
          </a:p>
          <a:p>
            <a:r>
              <a:rPr lang="hu-HU" sz="2400" b="0" dirty="0"/>
              <a:t>A grillázs díszmunkáka</a:t>
            </a:r>
            <a:r>
              <a:rPr lang="hu-HU" dirty="0"/>
              <a:t>t   </a:t>
            </a:r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0A26B7D-134F-40FE-8D89-12354E8F3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348949"/>
            <a:ext cx="4683304" cy="122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285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régi cukrászati remekművek között a gril­lázs asztali dísz első helyen állt, de vidéken a mai napig is kedvelt a grillázs </a:t>
            </a:r>
            <a:r>
              <a:rPr lang="hu-HU" sz="2400" b="0" dirty="0">
                <a:solidFill>
                  <a:srgbClr val="FF0000"/>
                </a:solidFill>
              </a:rPr>
              <a:t>lakodalmi torta </a:t>
            </a:r>
            <a:r>
              <a:rPr lang="hu-HU" sz="2400" b="0" i="1" dirty="0"/>
              <a:t>(12.43. ábra)</a:t>
            </a:r>
          </a:p>
          <a:p>
            <a:r>
              <a:rPr lang="hu-HU" sz="2400" b="0" dirty="0"/>
              <a:t>A grillázs lakodalmi torta </a:t>
            </a:r>
            <a:r>
              <a:rPr lang="hu-HU" sz="2400" b="0" dirty="0">
                <a:solidFill>
                  <a:srgbClr val="FF0000"/>
                </a:solidFill>
              </a:rPr>
              <a:t>hagyományőrző magyar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termék</a:t>
            </a:r>
            <a:r>
              <a:rPr lang="hu-HU" sz="2400" b="0" dirty="0"/>
              <a:t>, amelyet a Dél-Alföldön pör­költ tortának, </a:t>
            </a:r>
          </a:p>
          <a:p>
            <a:r>
              <a:rPr lang="hu-HU" sz="2400" b="0" dirty="0"/>
              <a:t>diós tortának is neveznek.</a:t>
            </a:r>
          </a:p>
          <a:p>
            <a:r>
              <a:rPr lang="hu-HU" sz="2400" b="0" dirty="0"/>
              <a:t>A grillázstortát </a:t>
            </a:r>
            <a:r>
              <a:rPr lang="hu-HU" sz="2400" b="0" dirty="0">
                <a:solidFill>
                  <a:srgbClr val="FF0000"/>
                </a:solidFill>
              </a:rPr>
              <a:t>kézi formázással</a:t>
            </a:r>
            <a:r>
              <a:rPr lang="hu-HU" sz="2400" b="0" dirty="0"/>
              <a:t>, kinyújtott</a:t>
            </a:r>
          </a:p>
          <a:p>
            <a:r>
              <a:rPr lang="hu-HU" sz="2400" b="0" dirty="0"/>
              <a:t> grillázslapokból állítjuk össze, </a:t>
            </a:r>
            <a:r>
              <a:rPr lang="hu-HU" sz="2400" b="0" dirty="0">
                <a:solidFill>
                  <a:srgbClr val="FF0000"/>
                </a:solidFill>
              </a:rPr>
              <a:t>dobos cukorral</a:t>
            </a:r>
            <a:r>
              <a:rPr lang="hu-HU" sz="2400" b="0" dirty="0"/>
              <a:t>. </a:t>
            </a:r>
          </a:p>
          <a:p>
            <a:r>
              <a:rPr lang="hu-HU" sz="2400" b="0" dirty="0"/>
              <a:t>A lapokat vágással, kiszúrással készítjük. </a:t>
            </a:r>
          </a:p>
          <a:p>
            <a:r>
              <a:rPr lang="hu-HU" sz="2400" b="0" dirty="0"/>
              <a:t>Ha </a:t>
            </a:r>
            <a:r>
              <a:rPr lang="hu-HU" sz="2400" b="0" dirty="0">
                <a:solidFill>
                  <a:srgbClr val="FF0000"/>
                </a:solidFill>
              </a:rPr>
              <a:t>íves díszeket </a:t>
            </a:r>
            <a:r>
              <a:rPr lang="hu-HU" sz="2400" b="0" dirty="0"/>
              <a:t>is akarunk készíteni, akkor a </a:t>
            </a:r>
          </a:p>
          <a:p>
            <a:r>
              <a:rPr lang="hu-HU" sz="2400" b="0" dirty="0"/>
              <a:t>még </a:t>
            </a:r>
            <a:r>
              <a:rPr lang="hu-HU" sz="2400" b="0" dirty="0">
                <a:solidFill>
                  <a:srgbClr val="FF0000"/>
                </a:solidFill>
              </a:rPr>
              <a:t>hajlékony lapokat olajozott nyújtófára vagy hajlított lemezre helyezzük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B272AF50-5D06-47C5-863E-048C00619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28228" y="1714500"/>
            <a:ext cx="18103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507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Sablon alapján grillázsból lakodalmi emeletes tortákat, kupolát, várat, templomot, házat is készíthetünk.</a:t>
            </a:r>
          </a:p>
          <a:p>
            <a:r>
              <a:rPr lang="hu-HU" sz="2400" b="0" dirty="0"/>
              <a:t>A dobos cukorral összeragasztott asztali dí­szeket </a:t>
            </a:r>
            <a:r>
              <a:rPr lang="hu-HU" sz="2400" b="0" dirty="0">
                <a:solidFill>
                  <a:srgbClr val="FF0000"/>
                </a:solidFill>
              </a:rPr>
              <a:t>tojásfehérjemázzal fecskendezzük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Azok a cukrászatok, ahol szí­vesen dolgoznak grillázzsal, kézi formázással változatos formájú grillázsdíszeket pl. kis vonatot, motort, bonbonos dobozokat és kosarakat is ké­szítenek</a:t>
            </a:r>
          </a:p>
          <a:p>
            <a:endParaRPr lang="hu-HU" sz="2400" dirty="0"/>
          </a:p>
          <a:p>
            <a:r>
              <a:rPr lang="hu-HU" sz="2400" dirty="0"/>
              <a:t>Préseléssel és forma se­gítségével </a:t>
            </a:r>
          </a:p>
          <a:p>
            <a:r>
              <a:rPr lang="hu-HU" sz="2400" b="0" dirty="0"/>
              <a:t>húsvétra üreges grillázstojásokat, -nyulakat, -bárányokat, szilveszterre grillázsmalacokat készítünk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7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Grillázstojás.</a:t>
            </a:r>
            <a:r>
              <a:rPr lang="hu-HU" sz="2400" b="0" dirty="0"/>
              <a:t> </a:t>
            </a:r>
          </a:p>
          <a:p>
            <a:r>
              <a:rPr lang="hu-HU" sz="2400" b="0" dirty="0"/>
              <a:t>A grillázstojá­sokat </a:t>
            </a:r>
            <a:r>
              <a:rPr lang="hu-HU" sz="2400" b="0" dirty="0">
                <a:solidFill>
                  <a:srgbClr val="FF0000"/>
                </a:solidFill>
              </a:rPr>
              <a:t>kézi öntvényformá­val vagy grillázspréssel is készítjük.</a:t>
            </a:r>
          </a:p>
          <a:p>
            <a:r>
              <a:rPr lang="hu-HU" sz="2400" b="0" dirty="0"/>
              <a:t>Az öntvényforma </a:t>
            </a:r>
            <a:r>
              <a:rPr lang="hu-HU" sz="2400" b="0" dirty="0">
                <a:solidFill>
                  <a:srgbClr val="FF0000"/>
                </a:solidFill>
              </a:rPr>
              <a:t>két részből áll</a:t>
            </a:r>
            <a:r>
              <a:rPr lang="hu-HU" sz="2400" b="0" dirty="0"/>
              <a:t>. Egyikben egy fél tojás alakú </a:t>
            </a:r>
            <a:r>
              <a:rPr lang="hu-HU" sz="2400" b="0" dirty="0">
                <a:solidFill>
                  <a:srgbClr val="FF0000"/>
                </a:solidFill>
              </a:rPr>
              <a:t>mélyedés van</a:t>
            </a:r>
            <a:r>
              <a:rPr lang="hu-HU" sz="2400" b="0" dirty="0"/>
              <a:t>, a másik ebbe </a:t>
            </a:r>
            <a:r>
              <a:rPr lang="hu-HU" sz="2400" b="0" dirty="0">
                <a:solidFill>
                  <a:srgbClr val="FF0000"/>
                </a:solidFill>
              </a:rPr>
              <a:t>beleillő domború </a:t>
            </a:r>
            <a:r>
              <a:rPr lang="hu-HU" sz="2400" b="0" dirty="0"/>
              <a:t>tojásforma</a:t>
            </a:r>
          </a:p>
          <a:p>
            <a:r>
              <a:rPr lang="hu-HU" sz="2400" b="0" dirty="0"/>
              <a:t>A grillázst tiszta olajozott lemezen vagy szilikonlapon </a:t>
            </a:r>
            <a:r>
              <a:rPr lang="hu-HU" sz="2400" b="0" dirty="0">
                <a:solidFill>
                  <a:srgbClr val="FF0000"/>
                </a:solidFill>
              </a:rPr>
              <a:t>2-3 mm vastagságban kinyújt­juk, majd recés nyújtófával mintázzuk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 fém tojásformát </a:t>
            </a:r>
            <a:r>
              <a:rPr lang="hu-HU" sz="2400" b="0" dirty="0">
                <a:solidFill>
                  <a:srgbClr val="FF0000"/>
                </a:solidFill>
              </a:rPr>
              <a:t>kiolajozzuk</a:t>
            </a:r>
            <a:r>
              <a:rPr lang="hu-HU" sz="2400" b="0" dirty="0"/>
              <a:t>, a még </a:t>
            </a:r>
            <a:r>
              <a:rPr lang="hu-HU" sz="2400" b="0" dirty="0">
                <a:solidFill>
                  <a:srgbClr val="FF0000"/>
                </a:solidFill>
              </a:rPr>
              <a:t>hajlé­kony grillázslapot a bordázott oldalával kifelé belesimítjuk,</a:t>
            </a:r>
            <a:r>
              <a:rPr lang="hu-HU" sz="2400" b="0" dirty="0"/>
              <a:t> majd </a:t>
            </a:r>
            <a:r>
              <a:rPr lang="hu-HU" sz="2400" b="0" dirty="0">
                <a:solidFill>
                  <a:srgbClr val="FF0000"/>
                </a:solidFill>
              </a:rPr>
              <a:t>megnyomjuk a domború tojásformával</a:t>
            </a:r>
            <a:r>
              <a:rPr lang="hu-HU" sz="2400" b="0" dirty="0"/>
              <a:t>. A kimaradó grillázsszéleket késsel levágjuk.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78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928" y="744960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kihűlt megdermedt fél tojásokat </a:t>
            </a:r>
            <a:r>
              <a:rPr lang="hu-HU" sz="2400" b="0" dirty="0">
                <a:solidFill>
                  <a:srgbClr val="FF0000"/>
                </a:solidFill>
              </a:rPr>
              <a:t>dobos cukorral összeragaszt­juk</a:t>
            </a:r>
            <a:r>
              <a:rPr lang="hu-HU" sz="2400" b="0" dirty="0"/>
              <a:t>, majd egy kiszúrt vagy vágott grillázs­lapra ráragasztjuk. A grillázstojásra glazúr­virágokat, -motívu­mokat fecskendezünk. Az összeillesztést marcipánszalaggal vagy glazúrfecsken­dezéssel eltakarjuk </a:t>
            </a:r>
            <a:r>
              <a:rPr lang="hu-HU" sz="2400" b="0" i="1" dirty="0"/>
              <a:t>(12.44. ábra</a:t>
            </a:r>
          </a:p>
          <a:p>
            <a:r>
              <a:rPr lang="hu-HU" sz="2400" b="0" dirty="0"/>
              <a:t>A tojás mintájára két félből </a:t>
            </a:r>
          </a:p>
          <a:p>
            <a:r>
              <a:rPr lang="hu-HU" sz="2400" b="0" dirty="0"/>
              <a:t>grillázsnyulat, -bárányt is </a:t>
            </a:r>
          </a:p>
          <a:p>
            <a:r>
              <a:rPr lang="hu-HU" sz="2400" b="0" dirty="0"/>
              <a:t>készíthetünk. A tojás mintájára </a:t>
            </a:r>
          </a:p>
          <a:p>
            <a:r>
              <a:rPr lang="hu-HU" sz="2400" b="0" dirty="0"/>
              <a:t>két félből grillázsnyulat, </a:t>
            </a:r>
          </a:p>
          <a:p>
            <a:r>
              <a:rPr lang="hu-HU" sz="2400" b="0" dirty="0"/>
              <a:t>-bárányt is készíthetünk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3AF5AB85-1BBA-4AEA-BEB0-4A319C928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78632" y="2348880"/>
            <a:ext cx="3960440" cy="43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293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400" i="1" dirty="0"/>
              <a:t>Szilveszteri grillázsmalac.</a:t>
            </a:r>
            <a:r>
              <a:rPr lang="hu-HU" sz="2400" dirty="0"/>
              <a:t> </a:t>
            </a:r>
          </a:p>
          <a:p>
            <a:r>
              <a:rPr lang="hu-HU" sz="2400" dirty="0">
                <a:hlinkClick r:id="rId2"/>
              </a:rPr>
              <a:t>https://www.youtube.com/watch?v=zlCcyiNYf2w</a:t>
            </a:r>
            <a:endParaRPr lang="hu-HU" sz="2400" dirty="0"/>
          </a:p>
          <a:p>
            <a:endParaRPr lang="hu-HU" sz="2400" dirty="0"/>
          </a:p>
          <a:p>
            <a:r>
              <a:rPr lang="hu-HU" sz="2400" b="0" dirty="0"/>
              <a:t>Olajozott mo­dell-gipszből vagy hőálló műanyagból ké­szült nyitott </a:t>
            </a:r>
            <a:r>
              <a:rPr lang="hu-HU" sz="2400" b="0" dirty="0">
                <a:solidFill>
                  <a:srgbClr val="FF0000"/>
                </a:solidFill>
              </a:rPr>
              <a:t>üreges malacformába grillázs­lapot simítunk</a:t>
            </a:r>
            <a:r>
              <a:rPr lang="hu-HU" sz="2400" b="0" dirty="0"/>
              <a:t>, majd a forma szélénél a fölösleget egyenesre levágjuk.</a:t>
            </a:r>
          </a:p>
          <a:p>
            <a:r>
              <a:rPr lang="hu-HU" sz="2400" b="0" dirty="0"/>
              <a:t>A formából kivett grillázsmalacra vágott grillázsfüleket ragasztunk, majd glazúrral díszítjük, oldalára BUÉK feliratot és az év­számot fecskendezzük.</a:t>
            </a:r>
          </a:p>
          <a:p>
            <a:r>
              <a:rPr lang="hu-HU" sz="2400" dirty="0"/>
              <a:t>A grillázsdíszeket kézi préssel is készíthet­jük </a:t>
            </a:r>
          </a:p>
          <a:p>
            <a:r>
              <a:rPr lang="hu-HU" sz="2400" b="0" dirty="0"/>
              <a:t>A présszerszámot használat előtt beola­jozzuk, és ebbe helyezzük a puha grillázst. A présszerszámok cserélhetők: tojás, szív, ku­pola, kosárka formák a leggyakoribbak.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179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765" y="497156"/>
            <a:ext cx="8753202" cy="6172203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/>
              <a:t>12.3.6. </a:t>
            </a:r>
            <a:r>
              <a:rPr lang="hu-HU" sz="2400" dirty="0" err="1"/>
              <a:t>Fondándíszítés</a:t>
            </a:r>
            <a:endParaRPr lang="hu-HU" sz="2400" dirty="0"/>
          </a:p>
          <a:p>
            <a:r>
              <a:rPr lang="hu-HU" sz="2600" b="0" dirty="0"/>
              <a:t>A dísztortákat a vendég kérésére fehér, hal­ványrózsaszín, halványzöld </a:t>
            </a:r>
            <a:r>
              <a:rPr lang="hu-HU" sz="2600" b="0" dirty="0" err="1"/>
              <a:t>fondánnal</a:t>
            </a:r>
            <a:r>
              <a:rPr lang="hu-HU" sz="2600" b="0" dirty="0"/>
              <a:t> is bevonhatjuk. A </a:t>
            </a:r>
            <a:r>
              <a:rPr lang="hu-HU" sz="2600" b="0" dirty="0" err="1"/>
              <a:t>fondán</a:t>
            </a:r>
            <a:r>
              <a:rPr lang="hu-HU" sz="2600" b="0" dirty="0"/>
              <a:t> a fecskendeződíszí­tés egyik </a:t>
            </a:r>
            <a:r>
              <a:rPr lang="hu-HU" sz="2600" b="0" dirty="0" err="1"/>
              <a:t>anyaga</a:t>
            </a:r>
            <a:r>
              <a:rPr lang="hu-HU" sz="2600" b="0" dirty="0"/>
              <a:t>. Névnapi </a:t>
            </a:r>
            <a:r>
              <a:rPr lang="hu-HU" sz="2600" b="0" i="1" dirty="0"/>
              <a:t>(12.45. ábra) </a:t>
            </a:r>
            <a:r>
              <a:rPr lang="hu-HU" sz="2600" b="0" dirty="0"/>
              <a:t>vagy gyermekeknek készülő tortákat </a:t>
            </a:r>
            <a:r>
              <a:rPr lang="hu-HU" sz="2600" b="0" dirty="0" err="1"/>
              <a:t>fondán</a:t>
            </a:r>
            <a:r>
              <a:rPr lang="hu-HU" sz="2600" b="0" dirty="0"/>
              <a:t> beeresztéssel is készíthetjük.</a:t>
            </a:r>
          </a:p>
          <a:p>
            <a:r>
              <a:rPr lang="hu-HU" sz="2600" b="0" dirty="0"/>
              <a:t> A kialakítandó formáról papírsémát </a:t>
            </a:r>
            <a:r>
              <a:rPr lang="hu-HU" sz="2600" b="0" dirty="0" err="1"/>
              <a:t>készítünk,kontúrvonalait</a:t>
            </a:r>
            <a:r>
              <a:rPr lang="hu-HU" sz="2600" b="0" dirty="0"/>
              <a:t> feljelöljük a marcipánburkolat­ra, majd ugrasztott  </a:t>
            </a:r>
            <a:br>
              <a:rPr lang="hu-HU" sz="2600" b="0" dirty="0"/>
            </a:br>
            <a:r>
              <a:rPr lang="hu-HU" sz="2600" b="0" dirty="0"/>
              <a:t>                               csokoládéval kihúzzuk. A csokoládé-   </a:t>
            </a:r>
            <a:br>
              <a:rPr lang="hu-HU" sz="2600" b="0" dirty="0"/>
            </a:br>
            <a:r>
              <a:rPr lang="hu-HU" sz="2600" b="0" dirty="0"/>
              <a:t>                               keretet fecskendezőzacskóval langyos </a:t>
            </a:r>
            <a:br>
              <a:rPr lang="hu-HU" sz="2600" b="0" dirty="0"/>
            </a:br>
            <a:r>
              <a:rPr lang="hu-HU" sz="2600" b="0" dirty="0"/>
              <a:t>                               </a:t>
            </a:r>
            <a:r>
              <a:rPr lang="hu-HU" sz="2600" b="0" dirty="0" err="1"/>
              <a:t>fondánnal</a:t>
            </a:r>
            <a:r>
              <a:rPr lang="hu-HU" sz="2600" b="0" dirty="0"/>
              <a:t>  kitöltjük (beeresztjük). A meleg </a:t>
            </a:r>
            <a:br>
              <a:rPr lang="hu-HU" sz="2600" b="0" dirty="0"/>
            </a:br>
            <a:r>
              <a:rPr lang="hu-HU" sz="2600" b="0" dirty="0"/>
              <a:t>                               </a:t>
            </a:r>
            <a:r>
              <a:rPr lang="hu-HU" sz="2600" b="0" dirty="0" err="1"/>
              <a:t>fondán</a:t>
            </a:r>
            <a:r>
              <a:rPr lang="hu-HU" sz="2600" b="0" dirty="0"/>
              <a:t> hamar köt, </a:t>
            </a:r>
            <a:r>
              <a:rPr lang="hu-HU" sz="2600" b="0" dirty="0">
                <a:solidFill>
                  <a:srgbClr val="FF0000"/>
                </a:solidFill>
              </a:rPr>
              <a:t>ezért alacsonyabb      </a:t>
            </a:r>
            <a:br>
              <a:rPr lang="hu-HU" sz="2600" b="0" dirty="0">
                <a:solidFill>
                  <a:srgbClr val="FF0000"/>
                </a:solidFill>
              </a:rPr>
            </a:br>
            <a:r>
              <a:rPr lang="hu-HU" sz="2600" b="0" dirty="0">
                <a:solidFill>
                  <a:srgbClr val="FF0000"/>
                </a:solidFill>
              </a:rPr>
              <a:t>                               hőfokú fehérjével </a:t>
            </a:r>
            <a:r>
              <a:rPr lang="hu-HU" sz="2600" b="0" dirty="0" err="1">
                <a:solidFill>
                  <a:srgbClr val="FF0000"/>
                </a:solidFill>
              </a:rPr>
              <a:t>hígitott</a:t>
            </a:r>
            <a:r>
              <a:rPr lang="hu-HU" sz="2600" b="0" dirty="0">
                <a:solidFill>
                  <a:srgbClr val="FF0000"/>
                </a:solidFill>
              </a:rPr>
              <a:t> </a:t>
            </a:r>
            <a:r>
              <a:rPr lang="hu-HU" sz="2600" b="0" dirty="0" err="1">
                <a:solidFill>
                  <a:srgbClr val="FF0000"/>
                </a:solidFill>
              </a:rPr>
              <a:t>fondánnal</a:t>
            </a:r>
            <a:r>
              <a:rPr lang="hu-HU" sz="2600" b="0" dirty="0">
                <a:solidFill>
                  <a:srgbClr val="FF0000"/>
                </a:solidFill>
              </a:rPr>
              <a:t> </a:t>
            </a:r>
            <a:br>
              <a:rPr lang="hu-HU" sz="2600" b="0" dirty="0">
                <a:solidFill>
                  <a:srgbClr val="FF0000"/>
                </a:solidFill>
              </a:rPr>
            </a:br>
            <a:r>
              <a:rPr lang="hu-HU" sz="2600" b="0" dirty="0">
                <a:solidFill>
                  <a:srgbClr val="FF0000"/>
                </a:solidFill>
              </a:rPr>
              <a:t>                               fecsken­dezünk. </a:t>
            </a:r>
            <a:r>
              <a:rPr lang="hu-HU" sz="2600" b="0" dirty="0"/>
              <a:t>Virágokat, monogramokat,  </a:t>
            </a:r>
            <a:br>
              <a:rPr lang="hu-HU" sz="2600" b="0" dirty="0"/>
            </a:br>
            <a:r>
              <a:rPr lang="hu-HU" sz="2600" b="0" dirty="0"/>
              <a:t>                               mesefigurákat is készíthetünk ezzel a    </a:t>
            </a:r>
            <a:br>
              <a:rPr lang="hu-HU" sz="2600" b="0" dirty="0"/>
            </a:br>
            <a:r>
              <a:rPr lang="hu-HU" sz="2600" b="0" dirty="0"/>
              <a:t>                               módszerrel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8E1F4CBF-A3B2-4D43-945E-275D45AFD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0783" y="3744645"/>
            <a:ext cx="2198105" cy="26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4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4B308A04-86A7-4FB1-AF37-F140C5AB3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84" y="976942"/>
            <a:ext cx="3125227" cy="2308041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3F40F3CC-EB10-4691-9047-09DC5FE0D5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63988" y="1059589"/>
            <a:ext cx="3348372" cy="2225394"/>
          </a:xfrm>
          <a:prstGeom prst="rect">
            <a:avLst/>
          </a:prstGeom>
        </p:spPr>
      </p:pic>
      <p:pic>
        <p:nvPicPr>
          <p:cNvPr id="11" name="pic">
            <a:extLst>
              <a:ext uri="{FF2B5EF4-FFF2-40B4-BE49-F238E27FC236}">
                <a16:creationId xmlns:a16="http://schemas.microsoft.com/office/drawing/2014/main" id="{DC66B2E5-B7C8-4EC4-BF95-2171C55CC9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3861048"/>
            <a:ext cx="3312368" cy="2592287"/>
          </a:xfrm>
          <a:prstGeom prst="rect">
            <a:avLst/>
          </a:prstGeom>
        </p:spPr>
      </p:pic>
      <p:pic>
        <p:nvPicPr>
          <p:cNvPr id="12" name="pic">
            <a:extLst>
              <a:ext uri="{FF2B5EF4-FFF2-40B4-BE49-F238E27FC236}">
                <a16:creationId xmlns:a16="http://schemas.microsoft.com/office/drawing/2014/main" id="{DDB39E7E-51AC-45AD-935A-0D97F58D8A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3861049"/>
            <a:ext cx="3096344" cy="2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282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9736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1 2.3.7. Zselédíszítés</a:t>
            </a:r>
          </a:p>
          <a:p>
            <a:r>
              <a:rPr lang="hu-HU" sz="2400" b="0" dirty="0"/>
              <a:t>A zselédíszítés mutatós, csillogó, </a:t>
            </a:r>
            <a:r>
              <a:rPr lang="hu-HU" sz="2400" b="0" dirty="0">
                <a:solidFill>
                  <a:srgbClr val="FF0000"/>
                </a:solidFill>
              </a:rPr>
              <a:t>de könnyen kiszárad</a:t>
            </a:r>
            <a:r>
              <a:rPr lang="hu-HU" sz="2400" b="0" dirty="0"/>
              <a:t>, ezért szépségét csak 24 óráig tartja meg. A beszáradt zselédísz zsugoro­dik, és elveszíti a fényét.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Keretekbe vagy peremes tálcákra 3 mm vas­tagságban különböző színű zseléket öntünk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és hűtőbe helyezzük, dermedés után vágás­sal, szúrással alakítjuk.</a:t>
            </a:r>
          </a:p>
          <a:p>
            <a:r>
              <a:rPr lang="hu-HU" sz="2400" b="0" dirty="0"/>
              <a:t>Fehér marcipánnal burkolt tortára a zselédí­szekből stilizált virágcsokrot készíthetünk. </a:t>
            </a:r>
            <a:r>
              <a:rPr lang="hu-HU" sz="2400" b="0" dirty="0" err="1">
                <a:solidFill>
                  <a:srgbClr val="FF0000"/>
                </a:solidFill>
              </a:rPr>
              <a:t>Fondán</a:t>
            </a:r>
            <a:r>
              <a:rPr lang="hu-HU" sz="2400" b="0" dirty="0">
                <a:solidFill>
                  <a:srgbClr val="FF0000"/>
                </a:solidFill>
              </a:rPr>
              <a:t> beeresztéshez hasonlóan zselébe­eresztéssel is dolgozhatunk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Fehér marcipán </a:t>
            </a:r>
            <a:r>
              <a:rPr lang="hu-HU" sz="2400" b="0" dirty="0">
                <a:solidFill>
                  <a:srgbClr val="FF0000"/>
                </a:solidFill>
              </a:rPr>
              <a:t>lapra glazúrral motívumokat fecskendezünk</a:t>
            </a:r>
            <a:r>
              <a:rPr lang="hu-HU" sz="2400" b="0" dirty="0"/>
              <a:t>. A megdermedt </a:t>
            </a:r>
            <a:r>
              <a:rPr lang="hu-HU" sz="2400" b="0" dirty="0">
                <a:solidFill>
                  <a:srgbClr val="FF0000"/>
                </a:solidFill>
              </a:rPr>
              <a:t>glazúrkeretet fecskendezőzsákkal színezett langyos zselé­vel megtöltjük.</a:t>
            </a:r>
          </a:p>
          <a:p>
            <a:r>
              <a:rPr lang="hu-HU" sz="2400" b="0" dirty="0">
                <a:solidFill>
                  <a:srgbClr val="FF0000"/>
                </a:solidFill>
                <a:hlinkClick r:id="rId2"/>
              </a:rPr>
              <a:t>https://www.youtube.com/results?search_query=cukr%C3%A1sz+zsel%C3%A9d%C3%ADszek</a:t>
            </a:r>
            <a:endParaRPr lang="hu-HU" sz="2400" b="0" dirty="0">
              <a:solidFill>
                <a:srgbClr val="FF0000"/>
              </a:solidFill>
            </a:endParaRP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714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12.4. Kirakati díszítés és kiállításra készülő díszmunkák jellemzése</a:t>
            </a:r>
          </a:p>
          <a:p>
            <a:r>
              <a:rPr lang="hu-HU" sz="2400" b="0" dirty="0"/>
              <a:t>A kirakati díszek jellemzője, </a:t>
            </a:r>
            <a:r>
              <a:rPr lang="hu-HU" sz="2400" b="0" dirty="0">
                <a:solidFill>
                  <a:srgbClr val="FF0000"/>
                </a:solidFill>
              </a:rPr>
              <a:t>hogy figye­lemfelkeltő, és nem készülhetnek romlandó anyagból.</a:t>
            </a:r>
          </a:p>
          <a:p>
            <a:r>
              <a:rPr lang="hu-HU" sz="2400" b="0" dirty="0"/>
              <a:t>A torták </a:t>
            </a:r>
            <a:r>
              <a:rPr lang="hu-HU" sz="2400" b="0" dirty="0">
                <a:solidFill>
                  <a:srgbClr val="FF0000"/>
                </a:solidFill>
              </a:rPr>
              <a:t>belseje fa vagy hungarocell, csak a </a:t>
            </a:r>
            <a:r>
              <a:rPr lang="hu-HU" sz="2400" b="0" dirty="0" err="1">
                <a:solidFill>
                  <a:srgbClr val="FF0000"/>
                </a:solidFill>
              </a:rPr>
              <a:t>bevonóanyag</a:t>
            </a:r>
            <a:r>
              <a:rPr lang="hu-HU" sz="2400" b="0" dirty="0">
                <a:solidFill>
                  <a:srgbClr val="FF0000"/>
                </a:solidFill>
              </a:rPr>
              <a:t> és a dísz élelmiszer.</a:t>
            </a:r>
          </a:p>
          <a:p>
            <a:r>
              <a:rPr lang="hu-HU" sz="2400" b="0" dirty="0"/>
              <a:t>A kirakati díszek készítéséhez a </a:t>
            </a:r>
            <a:r>
              <a:rPr lang="hu-HU" sz="2400" b="0" dirty="0">
                <a:solidFill>
                  <a:srgbClr val="FF0000"/>
                </a:solidFill>
              </a:rPr>
              <a:t>marcipán, a dekorációs </a:t>
            </a:r>
            <a:r>
              <a:rPr lang="hu-HU" sz="2400" b="0" dirty="0" err="1">
                <a:solidFill>
                  <a:srgbClr val="FF0000"/>
                </a:solidFill>
              </a:rPr>
              <a:t>fondán</a:t>
            </a:r>
            <a:r>
              <a:rPr lang="hu-HU" sz="2400" b="0" dirty="0">
                <a:solidFill>
                  <a:srgbClr val="FF0000"/>
                </a:solidFill>
              </a:rPr>
              <a:t>, a zselatinmassza, a glazúr alkalmas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Karácsonykor, farsangkor, húsvétkor az üzlet kirakatát az üzlet pultját az alkalomhoz illő díszekkel tesszük hangulatossá.</a:t>
            </a:r>
          </a:p>
          <a:p>
            <a:r>
              <a:rPr lang="hu-HU" sz="2400" b="0" dirty="0"/>
              <a:t>A kirakati díszeket rendszeresen cserélni kell, mert a poros, fakó díszek piszkos benyomást keltenek.</a:t>
            </a:r>
          </a:p>
          <a:p>
            <a:r>
              <a:rPr lang="hu-HU" sz="2400" b="0" dirty="0">
                <a:solidFill>
                  <a:srgbClr val="FF0000"/>
                </a:solidFill>
                <a:hlinkClick r:id="rId2"/>
              </a:rPr>
              <a:t>https://www.youtube.com/watch?v=A5Q8nGZClEo</a:t>
            </a:r>
            <a:endParaRPr lang="hu-HU" sz="2400" b="0" dirty="0">
              <a:solidFill>
                <a:srgbClr val="FF0000"/>
              </a:solidFill>
            </a:endParaRP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352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D49B4109-4849-4A44-B6AD-48A468696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32" y="647052"/>
            <a:ext cx="8259696" cy="60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498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2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kinyújtott lap alá </a:t>
            </a:r>
            <a:r>
              <a:rPr lang="hu-HU" sz="2400" b="0" dirty="0" err="1"/>
              <a:t>spaklikéssel</a:t>
            </a:r>
            <a:r>
              <a:rPr lang="hu-HU" sz="2400" b="0" dirty="0"/>
              <a:t> alává­gunk, majd nyújtófára felcsavarjuk. Fontos, hogy csavarás köz­ben a porcukrot lesö­pörjük, így a burkolat egyenletesen rátapad a sütemény felületére </a:t>
            </a:r>
          </a:p>
          <a:p>
            <a:r>
              <a:rPr lang="hu-HU" sz="2400" b="0" dirty="0"/>
              <a:t>Rásimítjuk a tortára ügyelve arra, hogy ne le­gyen ráncos, </a:t>
            </a:r>
            <a:r>
              <a:rPr lang="hu-HU" sz="2400" b="0" dirty="0" err="1"/>
              <a:t>levegös</a:t>
            </a:r>
            <a:r>
              <a:rPr lang="hu-HU" sz="2400" b="0" dirty="0"/>
              <a:t>, majd a fölösleget alul levágjuk </a:t>
            </a:r>
            <a:r>
              <a:rPr lang="hu-HU" sz="2400" b="0" i="1" dirty="0"/>
              <a:t>(12.1.b),c),d) ábra).</a:t>
            </a:r>
            <a:endParaRPr lang="hu-HU" sz="2400" b="0" dirty="0"/>
          </a:p>
          <a:p>
            <a:r>
              <a:rPr lang="hu-HU" sz="2400" b="0" dirty="0"/>
              <a:t>A burkolóanyagot ételfestékkel színezhetjük. A burkolat színe mindig kiemeli a ráhelye­zett díszítést és a színéhez alkalmazkodik. Lehetőleg világos pasztellszíneket alkalmaz­zunk</a:t>
            </a:r>
          </a:p>
          <a:p>
            <a:r>
              <a:rPr lang="hu-HU" sz="2400" b="0" dirty="0"/>
              <a:t>A torták burkolatát alul szegéllyel lezárhat­juk. A szegély színe sokszor megegyezik a ráhelyezett dísz színével. </a:t>
            </a:r>
            <a:r>
              <a:rPr lang="hu-HU" sz="2400" b="0" dirty="0" err="1"/>
              <a:t>Szalagszerü</a:t>
            </a:r>
            <a:r>
              <a:rPr lang="hu-HU" sz="2400" b="0" dirty="0"/>
              <a:t>, fodros, kiszűrt, csavart alsó szegélyt készíthetünk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8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800" b="0" dirty="0"/>
              <a:t>A marcipángyümölcsöknél a kinyújtott lapot cukorszörppel vékonyan lekenjük, akkora darabokat vágunk, hogy a betöltött indiánert beborítsa.</a:t>
            </a:r>
          </a:p>
          <a:p>
            <a:r>
              <a:rPr lang="hu-HU" sz="2800" b="0" dirty="0"/>
              <a:t>Rásimítjuk, a fölösleget ollóval le­vágjuk, majd gömbölyítjük.</a:t>
            </a:r>
          </a:p>
          <a:p>
            <a:r>
              <a:rPr lang="hu-HU" sz="2800" b="0" dirty="0"/>
              <a:t>A teasüteményeket szeletelés előtt, kinyújtott színezett marcipánlapokkal burkoljuk</a:t>
            </a:r>
            <a:endParaRPr lang="hu-HU" sz="28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7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8" y="481013"/>
            <a:ext cx="9004721" cy="6376987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/>
              <a:t>12.1.3. Beszórás</a:t>
            </a:r>
          </a:p>
          <a:p>
            <a:r>
              <a:rPr lang="hu-HU" sz="2400" b="0" dirty="0"/>
              <a:t>Beszórásnak nevezzük azt a műveletet, amikor a díszítendő felületet </a:t>
            </a:r>
            <a:r>
              <a:rPr lang="hu-HU" sz="2400" b="0" dirty="0">
                <a:solidFill>
                  <a:srgbClr val="FF0000"/>
                </a:solidFill>
              </a:rPr>
              <a:t>meghintjük lisztszerű </a:t>
            </a:r>
            <a:r>
              <a:rPr lang="hu-HU" sz="2400" b="0" dirty="0"/>
              <a:t>vagy </a:t>
            </a:r>
            <a:r>
              <a:rPr lang="hu-HU" sz="2400" b="0" dirty="0">
                <a:solidFill>
                  <a:srgbClr val="FF0000"/>
                </a:solidFill>
              </a:rPr>
              <a:t>durvára őrölt vagy darabos </a:t>
            </a:r>
            <a:r>
              <a:rPr lang="hu-HU" sz="2400" b="0" dirty="0"/>
              <a:t>anyagokkal. A beszórást </a:t>
            </a:r>
            <a:r>
              <a:rPr lang="hu-HU" sz="2400" b="0" dirty="0">
                <a:solidFill>
                  <a:srgbClr val="FF0000"/>
                </a:solidFill>
              </a:rPr>
              <a:t>panírozással</a:t>
            </a:r>
            <a:r>
              <a:rPr lang="hu-HU" sz="2400" b="0" dirty="0"/>
              <a:t> és </a:t>
            </a:r>
            <a:r>
              <a:rPr lang="hu-HU" sz="2400" b="0" dirty="0">
                <a:solidFill>
                  <a:srgbClr val="FF0000"/>
                </a:solidFill>
              </a:rPr>
              <a:t>hintéssel</a:t>
            </a:r>
            <a:r>
              <a:rPr lang="hu-HU" sz="2400" b="0" dirty="0"/>
              <a:t> végez­hetjük.</a:t>
            </a:r>
          </a:p>
          <a:p>
            <a:r>
              <a:rPr lang="hu-HU" sz="2400" b="0" dirty="0"/>
              <a:t>Panírozáshoz használt anyag pl.:</a:t>
            </a:r>
          </a:p>
          <a:p>
            <a:pPr lvl="0" fontAlgn="base"/>
            <a:r>
              <a:rPr lang="hu-HU" sz="2600" b="0" dirty="0"/>
              <a:t>a </a:t>
            </a:r>
            <a:r>
              <a:rPr lang="hu-HU" sz="2600" b="0" dirty="0" err="1"/>
              <a:t>kakaópor</a:t>
            </a:r>
            <a:r>
              <a:rPr lang="hu-HU" sz="2600" b="0" dirty="0"/>
              <a:t>,</a:t>
            </a:r>
          </a:p>
          <a:p>
            <a:pPr lvl="0" fontAlgn="base"/>
            <a:r>
              <a:rPr lang="hu-HU" sz="2600" b="0" dirty="0"/>
              <a:t>a piskótamorzsa,</a:t>
            </a:r>
          </a:p>
          <a:p>
            <a:pPr lvl="0" fontAlgn="base"/>
            <a:r>
              <a:rPr lang="hu-HU" sz="2600" b="0" dirty="0"/>
              <a:t>a tortadara,</a:t>
            </a:r>
          </a:p>
          <a:p>
            <a:pPr lvl="0" fontAlgn="base"/>
            <a:r>
              <a:rPr lang="hu-HU" sz="2600" b="0" dirty="0"/>
              <a:t>a darált magféle,</a:t>
            </a:r>
          </a:p>
          <a:p>
            <a:pPr lvl="0" fontAlgn="base"/>
            <a:r>
              <a:rPr lang="hu-HU" sz="2600" b="0" dirty="0"/>
              <a:t>a szeletelt magféle,</a:t>
            </a:r>
          </a:p>
          <a:p>
            <a:pPr lvl="0" fontAlgn="base"/>
            <a:r>
              <a:rPr lang="hu-HU" sz="2600" b="0" dirty="0"/>
              <a:t>a grillázstörmelék,</a:t>
            </a:r>
          </a:p>
          <a:p>
            <a:pPr lvl="0" fontAlgn="base"/>
            <a:r>
              <a:rPr lang="hu-HU" sz="2600" b="0" dirty="0"/>
              <a:t>a kristálycukor,</a:t>
            </a:r>
          </a:p>
          <a:p>
            <a:pPr lvl="0" fontAlgn="base"/>
            <a:r>
              <a:rPr lang="hu-HU" sz="2600" b="0" dirty="0"/>
              <a:t>az ostyatörmelék,</a:t>
            </a:r>
          </a:p>
          <a:p>
            <a:pPr lvl="0" fontAlgn="base"/>
            <a:r>
              <a:rPr lang="hu-HU" sz="2600" b="0" dirty="0"/>
              <a:t>a csokoládéreszelék.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2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>
                <a:solidFill>
                  <a:srgbClr val="FF0000"/>
                </a:solidFill>
              </a:rPr>
              <a:t>Hosszúkás</a:t>
            </a:r>
            <a:r>
              <a:rPr lang="hu-HU" sz="2400" b="0" dirty="0"/>
              <a:t> alakú süteményeknél a paníro­zóanyagot tálcára szórjuk. A krémmel vagy lekvárral lekent rudat (gyümölcske­nyér, teasütemény, rolád) </a:t>
            </a:r>
            <a:r>
              <a:rPr lang="hu-HU" sz="2400" b="0" dirty="0">
                <a:solidFill>
                  <a:srgbClr val="FF0000"/>
                </a:solidFill>
              </a:rPr>
              <a:t>beleforgatjuk </a:t>
            </a:r>
            <a:r>
              <a:rPr lang="hu-HU" sz="2400" b="0" dirty="0"/>
              <a:t>a beszóróanyagba.</a:t>
            </a:r>
          </a:p>
          <a:p>
            <a:r>
              <a:rPr lang="hu-HU" sz="2400" b="0" dirty="0"/>
              <a:t>A </a:t>
            </a:r>
            <a:r>
              <a:rPr lang="hu-HU" sz="2400" b="0" dirty="0">
                <a:solidFill>
                  <a:srgbClr val="FF0000"/>
                </a:solidFill>
              </a:rPr>
              <a:t>kerek süteményt </a:t>
            </a:r>
            <a:r>
              <a:rPr lang="hu-HU" sz="2400" b="0" dirty="0"/>
              <a:t>pl. a tortát kerek fémle­mezre (deklire) helyezzük, az egyik tenye­rünkkel forgatjuk, a </a:t>
            </a:r>
            <a:r>
              <a:rPr lang="hu-HU" sz="2400" b="0" dirty="0">
                <a:solidFill>
                  <a:srgbClr val="FF0000"/>
                </a:solidFill>
              </a:rPr>
              <a:t>másik tenyerünkkel pe­dig a </a:t>
            </a:r>
            <a:r>
              <a:rPr lang="hu-HU" sz="2400" b="0" dirty="0" err="1">
                <a:solidFill>
                  <a:srgbClr val="FF0000"/>
                </a:solidFill>
              </a:rPr>
              <a:t>pníarozagoóanyt</a:t>
            </a:r>
            <a:r>
              <a:rPr lang="hu-HU" sz="2400" b="0" dirty="0">
                <a:solidFill>
                  <a:srgbClr val="FF0000"/>
                </a:solidFill>
              </a:rPr>
              <a:t> az oldalához nyomjuk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 </a:t>
            </a:r>
            <a:r>
              <a:rPr lang="hu-HU" sz="2400" b="0" dirty="0">
                <a:solidFill>
                  <a:srgbClr val="FF0000"/>
                </a:solidFill>
              </a:rPr>
              <a:t>Gömbölyű</a:t>
            </a:r>
            <a:r>
              <a:rPr lang="hu-HU" sz="2400" b="0" dirty="0"/>
              <a:t> termékeket csemegebombákat, kókusz- és </a:t>
            </a:r>
            <a:r>
              <a:rPr lang="hu-HU" sz="2400" b="0" dirty="0" err="1"/>
              <a:t>trüffelgolyókat</a:t>
            </a:r>
            <a:r>
              <a:rPr lang="hu-HU" sz="2400" b="0" dirty="0"/>
              <a:t> a panírozóanyaggal teli tálcára helyezzük és </a:t>
            </a:r>
            <a:r>
              <a:rPr lang="hu-HU" sz="2400" b="0" dirty="0">
                <a:solidFill>
                  <a:srgbClr val="FF0000"/>
                </a:solidFill>
              </a:rPr>
              <a:t>megrázzuk, görget­jük.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3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hintést </a:t>
            </a:r>
            <a:r>
              <a:rPr lang="hu-HU" sz="2400" b="0" dirty="0">
                <a:solidFill>
                  <a:srgbClr val="FF0000"/>
                </a:solidFill>
              </a:rPr>
              <a:t>szitával végezzük</a:t>
            </a:r>
            <a:r>
              <a:rPr lang="hu-HU" sz="2400" b="0" dirty="0"/>
              <a:t>. A beszóróanyag finomra őrölt </a:t>
            </a:r>
            <a:r>
              <a:rPr lang="hu-HU" sz="2400" b="0" dirty="0" err="1"/>
              <a:t>kakaópor</a:t>
            </a:r>
            <a:r>
              <a:rPr lang="hu-HU" sz="2400" b="0" dirty="0"/>
              <a:t>, porcukor (pl. a Stefá­nia-tortát </a:t>
            </a:r>
            <a:r>
              <a:rPr lang="hu-HU" sz="2400" b="0" dirty="0" err="1"/>
              <a:t>kakaóporral</a:t>
            </a:r>
            <a:r>
              <a:rPr lang="hu-HU" sz="2400" b="0" dirty="0"/>
              <a:t>, az ízes roládot porcu­korral hintjük).</a:t>
            </a:r>
          </a:p>
          <a:p>
            <a:r>
              <a:rPr lang="hu-HU" sz="2400" b="0" dirty="0"/>
              <a:t>A hintésnél </a:t>
            </a:r>
            <a:r>
              <a:rPr lang="hu-HU" sz="2400" b="0" dirty="0">
                <a:solidFill>
                  <a:srgbClr val="FF0000"/>
                </a:solidFill>
              </a:rPr>
              <a:t>sablont </a:t>
            </a:r>
            <a:r>
              <a:rPr lang="hu-HU" sz="2400" b="0" dirty="0"/>
              <a:t>is használhatunk, így ké­szítjük pl. a </a:t>
            </a:r>
            <a:r>
              <a:rPr lang="hu-HU" sz="2400" b="0" dirty="0" err="1"/>
              <a:t>tiramisu</a:t>
            </a:r>
            <a:r>
              <a:rPr lang="hu-HU" sz="2400" b="0" dirty="0"/>
              <a:t> torta feliratát.</a:t>
            </a:r>
          </a:p>
          <a:p>
            <a:r>
              <a:rPr lang="hu-HU" sz="2400" b="0" dirty="0"/>
              <a:t>A sablont magunk is készíthetjük, </a:t>
            </a:r>
            <a:r>
              <a:rPr lang="hu-HU" sz="2400" b="0" dirty="0">
                <a:solidFill>
                  <a:srgbClr val="FF0000"/>
                </a:solidFill>
              </a:rPr>
              <a:t>kartonpa­pírra fenyőfát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csillagot, virágot rajzolunk, majd kivágjuk.</a:t>
            </a:r>
          </a:p>
          <a:p>
            <a:r>
              <a:rPr lang="hu-HU" sz="2400" b="0" dirty="0"/>
              <a:t>Az így kapott formát a tortára helyezzük, és a szabadon maradt felületet beszórjuk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2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8" y="682688"/>
            <a:ext cx="8769089" cy="6175312"/>
          </a:xfrm>
        </p:spPr>
        <p:txBody>
          <a:bodyPr>
            <a:normAutofit fontScale="92500" lnSpcReduction="20000"/>
          </a:bodyPr>
          <a:lstStyle/>
          <a:p>
            <a:r>
              <a:rPr lang="hu-HU" sz="2600" dirty="0"/>
              <a:t>12.1.4. Felrakás</a:t>
            </a:r>
          </a:p>
          <a:p>
            <a:r>
              <a:rPr lang="hu-HU" sz="2600" b="0" dirty="0"/>
              <a:t>A cukrászatban a </a:t>
            </a:r>
            <a:r>
              <a:rPr lang="hu-HU" sz="2600" b="0" dirty="0" err="1">
                <a:solidFill>
                  <a:srgbClr val="FF0000"/>
                </a:solidFill>
              </a:rPr>
              <a:t>felrakásos</a:t>
            </a:r>
            <a:r>
              <a:rPr lang="hu-HU" sz="2600" b="0" dirty="0"/>
              <a:t> </a:t>
            </a:r>
            <a:r>
              <a:rPr lang="hu-HU" sz="2600" b="0" dirty="0">
                <a:solidFill>
                  <a:srgbClr val="FF0000"/>
                </a:solidFill>
              </a:rPr>
              <a:t>díszítést</a:t>
            </a:r>
            <a:r>
              <a:rPr lang="hu-HU" sz="2600" b="0" dirty="0"/>
              <a:t> alkal­mazzuk a leggyakrabban, előre elkészített dí­szítőelemeket helyezünk a szeletekre. </a:t>
            </a:r>
          </a:p>
          <a:p>
            <a:r>
              <a:rPr lang="hu-HU" sz="2600" b="0" dirty="0" err="1">
                <a:solidFill>
                  <a:srgbClr val="FF0000"/>
                </a:solidFill>
              </a:rPr>
              <a:t>Felrakásos</a:t>
            </a:r>
            <a:r>
              <a:rPr lang="hu-HU" sz="2600" b="0" dirty="0">
                <a:solidFill>
                  <a:srgbClr val="FF0000"/>
                </a:solidFill>
              </a:rPr>
              <a:t> díszként </a:t>
            </a:r>
          </a:p>
          <a:p>
            <a:r>
              <a:rPr lang="hu-HU" sz="2600" b="0" dirty="0"/>
              <a:t>cukrozott gyümölcsöt, </a:t>
            </a:r>
          </a:p>
          <a:p>
            <a:r>
              <a:rPr lang="hu-HU" sz="2600" b="0" dirty="0"/>
              <a:t>pörkölt vagy pörköletlen magféléket, </a:t>
            </a:r>
          </a:p>
          <a:p>
            <a:r>
              <a:rPr lang="hu-HU" sz="2600" b="0" dirty="0"/>
              <a:t>grillázs­ból kiszúrt kivágott díszeket, </a:t>
            </a:r>
          </a:p>
          <a:p>
            <a:r>
              <a:rPr lang="hu-HU" sz="2600" b="0" dirty="0"/>
              <a:t>zselédíszeket, </a:t>
            </a:r>
          </a:p>
          <a:p>
            <a:r>
              <a:rPr lang="hu-HU" sz="2600" b="0" dirty="0"/>
              <a:t>csokoládéból fecskendezéssel, </a:t>
            </a:r>
          </a:p>
          <a:p>
            <a:r>
              <a:rPr lang="hu-HU" sz="2600" b="0" dirty="0"/>
              <a:t>marcipánból formázással készített díszeket, </a:t>
            </a:r>
          </a:p>
          <a:p>
            <a:r>
              <a:rPr lang="hu-HU" sz="2600" b="0" dirty="0"/>
              <a:t>habtésztából nyomózsákkal alakított, szárított díszeket használunk.</a:t>
            </a:r>
          </a:p>
          <a:p>
            <a:r>
              <a:rPr lang="hu-HU" sz="2600" b="0" dirty="0"/>
              <a:t>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96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600" b="0" dirty="0"/>
              <a:t>Ügyelnünk kell arra, hogy a felrakott díszek </a:t>
            </a:r>
            <a:r>
              <a:rPr lang="hu-HU" sz="2600" b="0" dirty="0">
                <a:solidFill>
                  <a:srgbClr val="FF0000"/>
                </a:solidFill>
              </a:rPr>
              <a:t>összhangban legyenek </a:t>
            </a:r>
            <a:r>
              <a:rPr lang="hu-HU" sz="2600" b="0" dirty="0"/>
              <a:t>a bevonó- vagy bur­kolóanyaggal, a sütemény ízével </a:t>
            </a:r>
          </a:p>
          <a:p>
            <a:r>
              <a:rPr lang="hu-HU" sz="2600" b="0" dirty="0"/>
              <a:t>Pl. a diótortát </a:t>
            </a:r>
            <a:r>
              <a:rPr lang="hu-HU" sz="2600" b="0" dirty="0" err="1"/>
              <a:t>szeletenként</a:t>
            </a:r>
            <a:r>
              <a:rPr lang="hu-HU" sz="2600" b="0" dirty="0"/>
              <a:t> fél diószemmel, a gesztenyetortát gesztenyeszívvel díszítjük. </a:t>
            </a:r>
          </a:p>
          <a:p>
            <a:r>
              <a:rPr lang="hu-HU" sz="2600" b="0" dirty="0"/>
              <a:t>A </a:t>
            </a:r>
            <a:r>
              <a:rPr lang="hu-HU" sz="2600" b="0" dirty="0" err="1">
                <a:solidFill>
                  <a:srgbClr val="FF0000"/>
                </a:solidFill>
              </a:rPr>
              <a:t>felrakásos</a:t>
            </a:r>
            <a:r>
              <a:rPr lang="hu-HU" sz="2600" b="0" dirty="0">
                <a:solidFill>
                  <a:srgbClr val="FF0000"/>
                </a:solidFill>
              </a:rPr>
              <a:t> díszek az ünnepekhez is kapcso­lódhatnak, </a:t>
            </a:r>
            <a:r>
              <a:rPr lang="hu-HU" sz="2600" b="0" dirty="0"/>
              <a:t>pl. karácsonykor mézes tésztából apró csillagokat, fenyőket szúrunk, a kisült mézessel a tortát </a:t>
            </a:r>
            <a:r>
              <a:rPr lang="hu-HU" sz="2600" b="0" dirty="0" err="1"/>
              <a:t>szeletenként</a:t>
            </a:r>
            <a:r>
              <a:rPr lang="hu-HU" sz="2600" b="0" dirty="0"/>
              <a:t> díszítjük.</a:t>
            </a:r>
          </a:p>
          <a:p>
            <a:r>
              <a:rPr lang="hu-HU" sz="2600" b="0" dirty="0"/>
              <a:t>A </a:t>
            </a:r>
            <a:r>
              <a:rPr lang="hu-HU" sz="2600" b="0" dirty="0">
                <a:solidFill>
                  <a:srgbClr val="FF0000"/>
                </a:solidFill>
              </a:rPr>
              <a:t>fecskendezéssel készülő áttört csokoládé­pasztillák </a:t>
            </a:r>
            <a:r>
              <a:rPr lang="hu-HU" sz="2600" b="0" dirty="0"/>
              <a:t>a tejszínes torták, pohárkrémek, tányérdesszertek díszítőelemei.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9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93613"/>
            <a:ext cx="8753202" cy="5688632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Bevonás folyékony, később dermedő </a:t>
            </a:r>
            <a:r>
              <a:rPr lang="hu-HU" dirty="0" err="1"/>
              <a:t>bevonóanyaggal</a:t>
            </a:r>
            <a:endParaRPr lang="hu-HU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Felhaszn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előtt a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anyagot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hőkezel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(olvasztjuk vagy főzz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k, ill. meleg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tj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k) ez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ltal foly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kony lesz, majd bevon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ut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a cukr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szati term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kih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megdermed.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bevonás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müveletei</a:t>
            </a:r>
            <a:r>
              <a:rPr lang="hu-HU" altLang="hu-HU" sz="1400" b="0" dirty="0"/>
              <a:t> </a:t>
            </a:r>
            <a:endParaRPr lang="hu-HU" altLang="hu-HU" sz="4000" b="0" dirty="0">
              <a:latin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400" b="0" dirty="0"/>
              <a:t>Áthúzás</a:t>
            </a:r>
          </a:p>
          <a:p>
            <a:pPr marL="342900" indent="-342900">
              <a:buFontTx/>
              <a:buChar char="-"/>
            </a:pPr>
            <a:r>
              <a:rPr lang="hu-HU" sz="2400" b="0" dirty="0"/>
              <a:t>Mártás</a:t>
            </a:r>
          </a:p>
          <a:p>
            <a:r>
              <a:rPr lang="hu-HU" sz="2400" dirty="0"/>
              <a:t>Mártásnak</a:t>
            </a:r>
            <a:r>
              <a:rPr lang="hu-HU" sz="2400" b="0" dirty="0"/>
              <a:t> nevezzük azt a műveletet, ami­kor a süteményeket, felmelegített folyékony, később dermedő </a:t>
            </a:r>
            <a:r>
              <a:rPr lang="hu-HU" sz="2400" b="0" dirty="0" err="1"/>
              <a:t>bevonóanyagba</a:t>
            </a:r>
            <a:r>
              <a:rPr lang="hu-HU" sz="2400" b="0" dirty="0"/>
              <a:t> kézzel vagy mártóvillával belemártjuk, majd kiemelve rácsra, zsírpapírra vagy fóliára helyezzük. A darabos termékeket (minyonokat, csemegé­ket, teasüteményeket) részben vagy egészben vonjuk be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19461" y="48210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635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12.1.5. Fecskendezés</a:t>
            </a:r>
          </a:p>
          <a:p>
            <a:r>
              <a:rPr lang="hu-HU" sz="2400" b="0" dirty="0"/>
              <a:t>A fecskendezésnek nevezzük azt a művele­tet, amikor </a:t>
            </a:r>
            <a:r>
              <a:rPr lang="hu-HU" sz="2400" b="0" dirty="0">
                <a:solidFill>
                  <a:srgbClr val="FF0000"/>
                </a:solidFill>
              </a:rPr>
              <a:t>papírzacskóval vagy nyomózsák­kal képlékeny anyagot juttatunk a díszítendő felületre.</a:t>
            </a:r>
            <a:r>
              <a:rPr lang="hu-HU" sz="2400" b="0" dirty="0"/>
              <a:t> </a:t>
            </a:r>
          </a:p>
          <a:p>
            <a:r>
              <a:rPr lang="hu-HU" sz="2400" b="0" dirty="0"/>
              <a:t>Fecskendezéssel feliratokat, </a:t>
            </a:r>
          </a:p>
          <a:p>
            <a:r>
              <a:rPr lang="hu-HU" sz="2400" b="0" dirty="0"/>
              <a:t>sze­gélydíszeket, </a:t>
            </a:r>
          </a:p>
          <a:p>
            <a:r>
              <a:rPr lang="hu-HU" sz="2400" b="0" dirty="0"/>
              <a:t>virágokat,</a:t>
            </a:r>
          </a:p>
          <a:p>
            <a:r>
              <a:rPr lang="hu-HU" sz="2400" b="0" dirty="0"/>
              <a:t> kontúros alakzatokat készíthetünk.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A fecskendezőzacskót zsírpapírból vagy átlátszó fóliából készíthetjük</a:t>
            </a:r>
            <a:r>
              <a:rPr lang="hu-HU" sz="2400" b="0" dirty="0"/>
              <a:t>. Fontos, hogy a zacskó </a:t>
            </a:r>
            <a:r>
              <a:rPr lang="hu-HU" sz="2400" b="0" dirty="0" err="1"/>
              <a:t>anyaga</a:t>
            </a:r>
            <a:r>
              <a:rPr lang="hu-HU" sz="2400" b="0" dirty="0"/>
              <a:t> ne ázzon el, és legyen tartása. A fecskendezőzacskó készítésének lépései a következők: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1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téglalap alakú papírt átlósan elvágjuk, igy két derékszögű háromszöget kapunk.</a:t>
            </a:r>
          </a:p>
          <a:p>
            <a:r>
              <a:rPr lang="hu-HU" sz="2400" b="0" dirty="0"/>
              <a:t>A háromszög hosszú oldalát középen a hü­velykujjunkkal megfogjuk, a másik ke­zünkkel a sarkot az ujjunk felé csavarjuk </a:t>
            </a:r>
            <a:r>
              <a:rPr lang="hu-HU" sz="2400" b="0" i="1" dirty="0"/>
              <a:t>(12.2.a),b),c) ábra).</a:t>
            </a:r>
            <a:r>
              <a:rPr lang="hu-HU" i="1" dirty="0"/>
              <a:t> 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i="1" dirty="0"/>
              <a:t>12.2. a) ábra. </a:t>
            </a:r>
            <a:r>
              <a:rPr lang="hu-HU" i="1" dirty="0" err="1"/>
              <a:t>Fecskendezózacskó</a:t>
            </a:r>
            <a:r>
              <a:rPr lang="hu-HU" i="1" dirty="0"/>
              <a:t> készítése, tölcsér csavarása</a:t>
            </a:r>
            <a:endParaRPr lang="hu-HU" dirty="0"/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CF70B1F8-8C81-4A01-948D-8366E9004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67744" y="2996952"/>
            <a:ext cx="3888432" cy="29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94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">
            <a:extLst>
              <a:ext uri="{FF2B5EF4-FFF2-40B4-BE49-F238E27FC236}">
                <a16:creationId xmlns:a16="http://schemas.microsoft.com/office/drawing/2014/main" id="{0E491F6B-A050-4E47-9753-12A05E826AB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706501"/>
            <a:ext cx="3870176" cy="272249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44835F4-E8FA-429A-8C16-4721E500417E}"/>
              </a:ext>
            </a:extLst>
          </p:cNvPr>
          <p:cNvSpPr/>
          <p:nvPr/>
        </p:nvSpPr>
        <p:spPr>
          <a:xfrm>
            <a:off x="755576" y="3429000"/>
            <a:ext cx="7776864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7160">
              <a:lnSpc>
                <a:spcPct val="112000"/>
              </a:lnSpc>
              <a:spcAft>
                <a:spcPts val="0"/>
              </a:spcAft>
            </a:pPr>
            <a:r>
              <a:rPr lang="hu-HU" i="1" spc="-2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12.2. b) ábra. </a:t>
            </a:r>
            <a:r>
              <a:rPr lang="hu-HU" i="1" spc="-2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Fecskendezózacskó</a:t>
            </a:r>
            <a:r>
              <a:rPr lang="hu-HU" i="1" spc="-2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készítése, </a:t>
            </a: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tölcsér csavarása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">
            <a:extLst>
              <a:ext uri="{FF2B5EF4-FFF2-40B4-BE49-F238E27FC236}">
                <a16:creationId xmlns:a16="http://schemas.microsoft.com/office/drawing/2014/main" id="{47C50BBF-74B2-4B6B-95AA-EF5D6C2BFB0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7213" y="3813144"/>
            <a:ext cx="3854930" cy="225363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084B0549-7139-44DE-8F50-D0E8D6B482F9}"/>
              </a:ext>
            </a:extLst>
          </p:cNvPr>
          <p:cNvSpPr/>
          <p:nvPr/>
        </p:nvSpPr>
        <p:spPr>
          <a:xfrm>
            <a:off x="1187624" y="6257788"/>
            <a:ext cx="7225927" cy="38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137160">
              <a:lnSpc>
                <a:spcPct val="113000"/>
              </a:lnSpc>
              <a:spcAft>
                <a:spcPts val="0"/>
              </a:spcAft>
            </a:pPr>
            <a:r>
              <a:rPr lang="hu-HU" i="1" spc="-2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12.2. c) ábra. </a:t>
            </a:r>
            <a:r>
              <a:rPr lang="hu-HU" i="1" spc="-2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Fecskendezózacskó</a:t>
            </a:r>
            <a:r>
              <a:rPr lang="hu-HU" i="1" spc="-2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készítése, </a:t>
            </a: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tölcsér csavarása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szorosra csavart papírtölcsér nyitott végén az elálló papírvégeket behajtjuk, </a:t>
            </a:r>
            <a:r>
              <a:rPr lang="hu-HU" sz="2400" b="0" dirty="0" err="1"/>
              <a:t>megakadáyozzuk</a:t>
            </a:r>
            <a:r>
              <a:rPr lang="hu-HU" sz="2400" b="0" dirty="0"/>
              <a:t> a tölcsér szétnyílását.</a:t>
            </a:r>
          </a:p>
          <a:p>
            <a:r>
              <a:rPr lang="hu-HU" sz="2400" b="0" dirty="0"/>
              <a:t>A zacskót kiskanállal, kés hegyével félig megtöltjük a fecskendezendő mázzal. Vigyázzunk, ha túl sok anyagot teszünk a zsákba, munka közben kifolyik </a:t>
            </a:r>
            <a:r>
              <a:rPr lang="hu-HU" sz="2400" b="0" i="1" dirty="0"/>
              <a:t>(12.2.d) ábra).</a:t>
            </a:r>
            <a:r>
              <a:rPr lang="hu-HU" i="1" dirty="0"/>
              <a:t> 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i="1" dirty="0"/>
              <a:t>12.2. d) ábra. </a:t>
            </a:r>
            <a:r>
              <a:rPr lang="hu-HU" i="1" dirty="0" err="1"/>
              <a:t>Fecskendezózacskó</a:t>
            </a:r>
            <a:r>
              <a:rPr lang="hu-HU" i="1" dirty="0"/>
              <a:t> készítése, tölcsér betöltése</a:t>
            </a:r>
            <a:endParaRPr lang="hu-HU" dirty="0"/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134E866F-8A59-48E8-9622-D48CE1B36B7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3284984"/>
            <a:ext cx="3888432" cy="26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6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zacskó szájnyílását összezárjuk, a papír hosszabb felét az alacsonyabbra hajtjuk, majd kétoldalt a csúcsos részt behajtjuk </a:t>
            </a:r>
            <a:r>
              <a:rPr lang="hu-HU" sz="2400" b="0" i="1" dirty="0"/>
              <a:t>(12.2.e) ábra).</a:t>
            </a:r>
            <a:r>
              <a:rPr lang="hu-HU" i="1" dirty="0"/>
              <a:t> 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i="1" dirty="0"/>
              <a:t>12.2. e) ábra. </a:t>
            </a:r>
            <a:r>
              <a:rPr lang="hu-HU" i="1" dirty="0" err="1"/>
              <a:t>Fecskendezózacskó</a:t>
            </a:r>
            <a:r>
              <a:rPr lang="hu-HU" i="1" dirty="0"/>
              <a:t> készítése, a zacskó lezárása</a:t>
            </a:r>
            <a:endParaRPr lang="hu-HU" dirty="0"/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">
            <a:extLst>
              <a:ext uri="{FF2B5EF4-FFF2-40B4-BE49-F238E27FC236}">
                <a16:creationId xmlns:a16="http://schemas.microsoft.com/office/drawing/2014/main" id="{28ED3FC6-0215-422B-A4C9-2B4ACFA3B8D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940" y="2282708"/>
            <a:ext cx="3957276" cy="27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2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8" y="884362"/>
            <a:ext cx="8769089" cy="5784998"/>
          </a:xfrm>
        </p:spPr>
        <p:txBody>
          <a:bodyPr>
            <a:normAutofit fontScale="92500" lnSpcReduction="10000"/>
          </a:bodyPr>
          <a:lstStyle/>
          <a:p>
            <a:r>
              <a:rPr lang="hu-HU" sz="2600" b="0" dirty="0"/>
              <a:t>A zacskó hegyét ollóval vagy vágókéssel le­vágjuk.</a:t>
            </a:r>
          </a:p>
          <a:p>
            <a:r>
              <a:rPr lang="hu-HU" sz="2600" dirty="0"/>
              <a:t>A fecskendezőzacskóval:</a:t>
            </a:r>
          </a:p>
          <a:p>
            <a:r>
              <a:rPr lang="hu-HU" sz="2600" b="0" dirty="0"/>
              <a:t>Csokoládét </a:t>
            </a:r>
          </a:p>
          <a:p>
            <a:pPr lvl="0" fontAlgn="base"/>
            <a:r>
              <a:rPr lang="hu-HU" sz="2600" b="0" dirty="0" err="1"/>
              <a:t>Fondánt</a:t>
            </a:r>
            <a:r>
              <a:rPr lang="hu-HU" sz="2600" b="0" dirty="0"/>
              <a:t>,</a:t>
            </a:r>
          </a:p>
          <a:p>
            <a:r>
              <a:rPr lang="hu-HU" sz="2600" b="0" dirty="0"/>
              <a:t>Tojásfehérje </a:t>
            </a:r>
            <a:r>
              <a:rPr lang="hu-HU" sz="2600" b="0" dirty="0" err="1"/>
              <a:t>mázt</a:t>
            </a:r>
            <a:r>
              <a:rPr lang="hu-HU" sz="2600" b="0" dirty="0"/>
              <a:t> (</a:t>
            </a:r>
            <a:r>
              <a:rPr lang="hu-HU" sz="2600" b="0" dirty="0" err="1"/>
              <a:t>glazűrt</a:t>
            </a:r>
            <a:r>
              <a:rPr lang="hu-HU" sz="2600" b="0" dirty="0"/>
              <a:t>) spriccelhetünk</a:t>
            </a:r>
          </a:p>
          <a:p>
            <a:r>
              <a:rPr lang="hu-HU" sz="2600" b="0" dirty="0"/>
              <a:t>A fecskendezőmázat a hüvelykujjunkkal a felületre nyomjuk. A zsákot az anyag folyé­konyságától függően 1-2 cm magasságban tartjuk.</a:t>
            </a:r>
          </a:p>
          <a:p>
            <a:r>
              <a:rPr lang="hu-HU" sz="2600" b="0" dirty="0"/>
              <a:t>A csokoládéfecskendező-máz </a:t>
            </a:r>
            <a:r>
              <a:rPr lang="hu-HU" sz="2600" b="0" dirty="0">
                <a:solidFill>
                  <a:srgbClr val="FF0000"/>
                </a:solidFill>
              </a:rPr>
              <a:t>temperált cso­koládéból vagy ugrasztott csokoládéból is készíthető.</a:t>
            </a:r>
          </a:p>
          <a:p>
            <a:r>
              <a:rPr lang="hu-HU" sz="2600" b="0" dirty="0">
                <a:solidFill>
                  <a:srgbClr val="FF0000"/>
                </a:solidFill>
              </a:rPr>
              <a:t>Az ugrasztott csokoládénál </a:t>
            </a:r>
            <a:r>
              <a:rPr lang="hu-HU" sz="2600" b="0" dirty="0"/>
              <a:t>egy csésze ol­vasztott csokoládéhoz egy-két csepp vizet vagy egy-két csepp szeszt (pl. rumot) keve­rünk. Ha megköt, vízgőzön újból megmele­gíthető</a:t>
            </a:r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1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35D5A487-475C-4F2B-83CE-7EEE185C3FD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937021"/>
            <a:ext cx="2048256" cy="2779776"/>
          </a:xfrm>
          <a:prstGeom prst="rect">
            <a:avLst/>
          </a:prstGeom>
        </p:spPr>
      </p:pic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517E12B3-2BCB-4C92-9EE9-4197C9BC0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56871"/>
              </p:ext>
            </p:extLst>
          </p:nvPr>
        </p:nvGraphicFramePr>
        <p:xfrm>
          <a:off x="1043608" y="5416923"/>
          <a:ext cx="6336704" cy="50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val="182550872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l">
                        <a:spcBef>
                          <a:spcPts val="360"/>
                        </a:spcBef>
                        <a:spcAft>
                          <a:spcPts val="9720"/>
                        </a:spcAft>
                      </a:pPr>
                      <a:r>
                        <a:rPr lang="hu-HU" sz="2400" spc="-10" dirty="0">
                          <a:effectLst/>
                        </a:rPr>
                        <a:t>12.3. ábra. </a:t>
                      </a:r>
                      <a:r>
                        <a:rPr lang="hu-HU" sz="2400" spc="-25" dirty="0">
                          <a:effectLst/>
                        </a:rPr>
                        <a:t>Csokoládé-</a:t>
                      </a:r>
                      <a:r>
                        <a:rPr lang="hu-HU" sz="2400" dirty="0">
                          <a:effectLst/>
                        </a:rPr>
                        <a:t>pasztilla-sablon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68" marR="462068" marT="0" marB="0"/>
                </a:tc>
                <a:extLst>
                  <a:ext uri="{0D108BD9-81ED-4DB2-BD59-A6C34878D82A}">
                    <a16:rowId xmlns:a16="http://schemas.microsoft.com/office/drawing/2014/main" val="23014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99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>
                <a:solidFill>
                  <a:srgbClr val="FF0000"/>
                </a:solidFill>
              </a:rPr>
              <a:t>Minyonok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desszertek</a:t>
            </a:r>
            <a:r>
              <a:rPr lang="hu-HU" sz="2400" b="0" dirty="0"/>
              <a:t>, bonbonok felületére csokoládémotívumokat </a:t>
            </a:r>
            <a:r>
              <a:rPr lang="hu-HU" sz="2400" b="0" dirty="0">
                <a:solidFill>
                  <a:srgbClr val="FF0000"/>
                </a:solidFill>
              </a:rPr>
              <a:t>fecskendezhetünk</a:t>
            </a:r>
          </a:p>
          <a:p>
            <a:r>
              <a:rPr lang="hu-HU" sz="2400" b="0" dirty="0"/>
              <a:t>A </a:t>
            </a:r>
            <a:r>
              <a:rPr lang="hu-HU" sz="2400" b="0" dirty="0" err="1">
                <a:solidFill>
                  <a:srgbClr val="FF0000"/>
                </a:solidFill>
              </a:rPr>
              <a:t>felrakásos</a:t>
            </a:r>
            <a:r>
              <a:rPr lang="hu-HU" sz="2400" b="0" dirty="0">
                <a:solidFill>
                  <a:srgbClr val="FF0000"/>
                </a:solidFill>
              </a:rPr>
              <a:t> </a:t>
            </a:r>
            <a:r>
              <a:rPr lang="hu-HU" sz="2400" b="0" dirty="0"/>
              <a:t>díszekhez a </a:t>
            </a:r>
            <a:r>
              <a:rPr lang="hu-HU" sz="2400" b="0" dirty="0">
                <a:solidFill>
                  <a:srgbClr val="FF0000"/>
                </a:solidFill>
              </a:rPr>
              <a:t>csokoládépasztillákat zsírpapírra fecskendez­zük, dermedés után le­szedjük, és beleszúrjuk a krémbe </a:t>
            </a:r>
            <a:r>
              <a:rPr lang="hu-HU" sz="2400" b="0" i="1" dirty="0">
                <a:solidFill>
                  <a:srgbClr val="FF0000"/>
                </a:solidFill>
              </a:rPr>
              <a:t>(12.3. ábra).</a:t>
            </a:r>
            <a:endParaRPr lang="hu-HU" sz="2400" b="0" dirty="0">
              <a:solidFill>
                <a:srgbClr val="FF0000"/>
              </a:solidFill>
            </a:endParaRPr>
          </a:p>
          <a:p>
            <a:r>
              <a:rPr lang="hu-HU" sz="2400" b="0" dirty="0"/>
              <a:t>Előre megrajzolt motí­vumra (virágra, figurára) átlátszó fóliát helyezünk, ugrasztott étcsokoládé­val kihúzzuk a kontúro­kat </a:t>
            </a:r>
            <a:r>
              <a:rPr lang="hu-HU" sz="2400" b="0" i="1" dirty="0"/>
              <a:t>(12.4.a),b) ábra). </a:t>
            </a:r>
          </a:p>
          <a:p>
            <a:r>
              <a:rPr lang="hu-HU" sz="2400" b="0" dirty="0"/>
              <a:t>Dermedés után a belső részt temperált tej- vagy fehércsokoládéval kiöntjük</a:t>
            </a:r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i="1" dirty="0"/>
          </a:p>
          <a:p>
            <a:endParaRPr lang="hu-HU" sz="2400" b="0" dirty="0"/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01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800" i="1" dirty="0"/>
              <a:t>12.4.a) ábra. Csokoládépillangó készítése, sablon</a:t>
            </a:r>
          </a:p>
          <a:p>
            <a:endParaRPr lang="hu-HU" sz="2800" i="1" dirty="0"/>
          </a:p>
          <a:p>
            <a:endParaRPr lang="hu-HU" sz="2800" i="1" dirty="0"/>
          </a:p>
          <a:p>
            <a:endParaRPr lang="hu-HU" sz="2800" i="1" dirty="0"/>
          </a:p>
          <a:p>
            <a:endParaRPr lang="hu-HU" sz="2800" i="1" dirty="0"/>
          </a:p>
          <a:p>
            <a:endParaRPr lang="hu-HU" sz="2800" i="1" dirty="0"/>
          </a:p>
          <a:p>
            <a:r>
              <a:rPr lang="hu-HU" sz="2400" b="0" dirty="0"/>
              <a:t>A fó­lián megdermedt csokoládépasztilla fényes felületű, sima lesz. Mesefigurákat, lepkéket is készíthetünk ezzel a módszerrel.</a:t>
            </a:r>
          </a:p>
          <a:p>
            <a:r>
              <a:rPr lang="hu-HU" sz="2400" b="0" dirty="0"/>
              <a:t>Meleg </a:t>
            </a:r>
            <a:r>
              <a:rPr lang="hu-HU" sz="2400" b="0" dirty="0" err="1"/>
              <a:t>fondánnal</a:t>
            </a:r>
            <a:r>
              <a:rPr lang="hu-HU" sz="2400" b="0" dirty="0"/>
              <a:t> minyonok, desszertek, </a:t>
            </a:r>
            <a:r>
              <a:rPr lang="hu-HU" sz="2400" b="0" dirty="0" err="1"/>
              <a:t>fondánnal</a:t>
            </a:r>
            <a:r>
              <a:rPr lang="hu-HU" sz="2400" b="0" dirty="0"/>
              <a:t> bevont torták felületére rácsot, vonalakat, különböző csigavonalakat alakít­hatunk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5E52C23F-3487-45F2-9D23-4A7DF33EA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553" y="1556791"/>
            <a:ext cx="3846407" cy="2326465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F9053C1D-8E71-43C2-9F3B-A69C0F0FE7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73930" y="1556792"/>
            <a:ext cx="3570478" cy="23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80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400" b="0" dirty="0">
                <a:solidFill>
                  <a:srgbClr val="FF0000"/>
                </a:solidFill>
              </a:rPr>
              <a:t>Felírómázat: </a:t>
            </a:r>
            <a:r>
              <a:rPr lang="hu-HU" sz="2400" b="0" dirty="0"/>
              <a:t>hideg </a:t>
            </a:r>
            <a:r>
              <a:rPr lang="hu-HU" sz="2400" b="0" dirty="0" err="1"/>
              <a:t>fondán</a:t>
            </a:r>
            <a:r>
              <a:rPr lang="hu-HU" sz="2400" b="0" dirty="0"/>
              <a:t> és kevés vaj lesa­tírozásával (hideg </a:t>
            </a:r>
            <a:r>
              <a:rPr lang="hu-HU" sz="2400" b="0" dirty="0" err="1"/>
              <a:t>fondánt</a:t>
            </a:r>
            <a:r>
              <a:rPr lang="hu-HU" sz="2400" b="0" dirty="0"/>
              <a:t> és vajat hajlékony kenőkéssel csomómentesre </a:t>
            </a:r>
            <a:r>
              <a:rPr lang="hu-HU" sz="2400" b="0" dirty="0" err="1"/>
              <a:t>egynemüsítünk</a:t>
            </a:r>
            <a:r>
              <a:rPr lang="hu-HU" sz="2400" b="0" dirty="0"/>
              <a:t>) készíthetünk.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A tojásfehérjemázat</a:t>
            </a:r>
            <a:r>
              <a:rPr lang="hu-HU" sz="2400" b="0" dirty="0"/>
              <a:t>, más néven </a:t>
            </a:r>
            <a:r>
              <a:rPr lang="hu-HU" sz="2400" b="0" dirty="0">
                <a:solidFill>
                  <a:srgbClr val="FF0000"/>
                </a:solidFill>
              </a:rPr>
              <a:t>glazúrt:</a:t>
            </a:r>
          </a:p>
          <a:p>
            <a:r>
              <a:rPr lang="hu-HU" sz="2400" b="0" dirty="0"/>
              <a:t>tojásfehérje 						30 g</a:t>
            </a:r>
          </a:p>
          <a:p>
            <a:r>
              <a:rPr lang="hu-HU" sz="2400" b="0" dirty="0"/>
              <a:t>finomra szitált cukorliszt 				200 g	</a:t>
            </a:r>
          </a:p>
          <a:p>
            <a:r>
              <a:rPr lang="hu-HU" sz="2400" b="0" dirty="0"/>
              <a:t>kevés citromsav vagy ecet (10%)                    ½ evőkanál</a:t>
            </a:r>
          </a:p>
          <a:p>
            <a:r>
              <a:rPr lang="hu-HU" sz="2400" b="0" dirty="0"/>
              <a:t>Keverékéből ké­szítjük.</a:t>
            </a:r>
          </a:p>
          <a:p>
            <a:r>
              <a:rPr lang="hu-HU" sz="2400" b="0" dirty="0"/>
              <a:t>A kikevert glazúrt vizes ruhával letakarjuk, így megakadályozzuk a kiszáradását.</a:t>
            </a:r>
          </a:p>
          <a:p>
            <a:r>
              <a:rPr lang="hu-HU" sz="2400" b="0" dirty="0"/>
              <a:t>A tojásfehérjemázból oldalszegélyek, csipke­minták, hímzésmotívumok, figurális díszek készíthetők.</a:t>
            </a:r>
          </a:p>
          <a:p>
            <a:r>
              <a:rPr lang="hu-HU" sz="2400" b="0" dirty="0"/>
              <a:t>A glazúrt közvetlenül a díszítendő felület­re nyomhatjuk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6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/>
              <a:t>Áthúzáskor</a:t>
            </a:r>
            <a:r>
              <a:rPr lang="hu-HU" sz="2400" b="0" dirty="0"/>
              <a:t> </a:t>
            </a:r>
          </a:p>
          <a:p>
            <a:r>
              <a:rPr lang="hu-HU" sz="2400" b="0" dirty="0"/>
              <a:t>a termék felületét később dermedő, felmelegített folyékony </a:t>
            </a:r>
            <a:r>
              <a:rPr lang="hu-HU" sz="2400" b="0" dirty="0" err="1"/>
              <a:t>bevo­nóanyaggal</a:t>
            </a:r>
            <a:r>
              <a:rPr lang="hu-HU" sz="2400" b="0" dirty="0"/>
              <a:t> leöntjük, késsel elsimítjuk. A torták, szeletek felső lapját vagy egész felüle­tét áthúzhatjuk. A </a:t>
            </a:r>
            <a:r>
              <a:rPr lang="hu-HU" sz="2400" b="0" dirty="0" err="1"/>
              <a:t>bevonóanyag</a:t>
            </a:r>
            <a:r>
              <a:rPr lang="hu-HU" sz="2400" b="0" dirty="0"/>
              <a:t> kihűlés után megdermed.</a:t>
            </a:r>
          </a:p>
          <a:p>
            <a:r>
              <a:rPr lang="hu-HU" sz="2400" b="0" dirty="0"/>
              <a:t>A mártást ill. áthúzást csokoládéval, ét-, tej-, fehér bevonóval, </a:t>
            </a:r>
            <a:r>
              <a:rPr lang="hu-HU" sz="2400" b="0" dirty="0" err="1"/>
              <a:t>fondánnal</a:t>
            </a:r>
            <a:r>
              <a:rPr lang="hu-HU" sz="2400" b="0" dirty="0"/>
              <a:t>, dobos cukorral, karamellel, zselével végezhetjük.</a:t>
            </a:r>
          </a:p>
          <a:p>
            <a:endParaRPr lang="hu-HU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600" dirty="0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600" dirty="0" err="1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600" dirty="0" err="1">
                <a:solidFill>
                  <a:srgbClr val="79663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600" dirty="0" err="1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anyagok</a:t>
            </a:r>
            <a:r>
              <a:rPr lang="hu-HU" altLang="hu-HU" sz="2600" dirty="0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fajt</a:t>
            </a:r>
            <a:r>
              <a:rPr lang="hu-HU" altLang="hu-HU" sz="2600" dirty="0">
                <a:solidFill>
                  <a:srgbClr val="79663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dirty="0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hu-HU" altLang="hu-HU" sz="26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altLang="hu-HU" sz="2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6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anyagok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a cukr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szati term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é­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kekhez a 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csokol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t-, tej-, feh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bevon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t, </a:t>
            </a:r>
            <a:r>
              <a:rPr lang="hu-HU" altLang="hu-HU" sz="26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fond</a:t>
            </a:r>
            <a:r>
              <a:rPr lang="hu-HU" altLang="hu-HU" sz="2600" b="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karamellt, dobos cukrot, zsel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hasz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lunk.</a:t>
            </a:r>
            <a:endParaRPr lang="hu-HU" altLang="hu-HU" sz="2600" b="0" dirty="0"/>
          </a:p>
          <a:p>
            <a:endParaRPr lang="hu-HU" sz="26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600" dirty="0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Csokol</a:t>
            </a:r>
            <a:r>
              <a:rPr lang="hu-HU" altLang="hu-HU" sz="2600" dirty="0">
                <a:solidFill>
                  <a:srgbClr val="79663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dirty="0">
                <a:solidFill>
                  <a:srgbClr val="79663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600" dirty="0">
                <a:solidFill>
                  <a:srgbClr val="79663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endParaRPr lang="hu-HU" altLang="hu-HU" sz="26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csokol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 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ut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lehet a cuk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szati term</a:t>
            </a:r>
            <a:r>
              <a:rPr lang="hu-HU" altLang="hu-HU" sz="26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6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keket bevonni</a:t>
            </a:r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16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715333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Összetett motívumnál a mintát a marcipán fe­lületére </a:t>
            </a:r>
            <a:r>
              <a:rPr lang="hu-HU" sz="2400" b="0" dirty="0">
                <a:solidFill>
                  <a:srgbClr val="FF0000"/>
                </a:solidFill>
              </a:rPr>
              <a:t>feljelöljük</a:t>
            </a:r>
            <a:r>
              <a:rPr lang="hu-HU" sz="2400" b="0" dirty="0"/>
              <a:t>, pl. egy kiszúró enyhe be­nyomásával, vagy a motívum </a:t>
            </a:r>
            <a:r>
              <a:rPr lang="hu-HU" sz="2400" b="0" dirty="0" err="1"/>
              <a:t>körbeszurkálá­sával</a:t>
            </a:r>
            <a:r>
              <a:rPr lang="hu-HU" sz="2400" b="0" dirty="0"/>
              <a:t>. </a:t>
            </a:r>
          </a:p>
          <a:p>
            <a:r>
              <a:rPr lang="hu-HU" sz="2400" b="0" dirty="0"/>
              <a:t>Zsírpapírra megrajzoljuk a motívumot, </a:t>
            </a:r>
            <a:r>
              <a:rPr lang="hu-HU" sz="2400" b="0" dirty="0" err="1"/>
              <a:t>gombostüvel</a:t>
            </a:r>
            <a:r>
              <a:rPr lang="hu-HU" sz="2400" b="0" dirty="0"/>
              <a:t> rögzítjük, hogy ne csússzon el, majd a kontúrok vonalában apró </a:t>
            </a:r>
            <a:r>
              <a:rPr lang="hu-HU" sz="2400" b="0" dirty="0">
                <a:solidFill>
                  <a:srgbClr val="FF0000"/>
                </a:solidFill>
              </a:rPr>
              <a:t>tűszúrások­kal átnyomjuk a mintát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 motívumot vonalkákkal kitöltjük vagy apró glazúrpontokból építjük fel.</a:t>
            </a:r>
          </a:p>
          <a:p>
            <a:r>
              <a:rPr lang="hu-HU" sz="2400" b="0" dirty="0"/>
              <a:t>A glazúrral kihúzott kontúrvonalak közé fecskendezőzacskóval fehérjével hígított, folyékonyabb glazúrt is tölthetünk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95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Dekoratív díszítőelem a szárított, tortától el­álló glazúrdíszítés. Csipkéket, számokat, ki­sebb figurákat készítünk ezzel a módszerrel. Készítésekor az előre megrajzolt motívu­mokra átlátszó fóliát helyezünk </a:t>
            </a:r>
            <a:r>
              <a:rPr lang="hu-HU" sz="2400" b="0" i="1" dirty="0"/>
              <a:t>(12.5. ábra</a:t>
            </a:r>
          </a:p>
          <a:p>
            <a:r>
              <a:rPr lang="hu-HU" sz="2400" b="0" dirty="0"/>
              <a:t>Fóliára készítjük el a fecskendező díszítést, majd száradás után a mintákat glazúrral felra­gasztjuk a tortára </a:t>
            </a:r>
            <a:r>
              <a:rPr lang="hu-HU" sz="2400" b="0" i="1" dirty="0"/>
              <a:t>(12.6. ábra).</a:t>
            </a:r>
            <a:endParaRPr lang="hu-HU" sz="2400" b="0" dirty="0"/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5FBBC7CE-D5F8-4706-8707-90D15EA9D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5616" y="3429000"/>
            <a:ext cx="4909343" cy="34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8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412DC7C4-EAC4-4422-8C95-2A62AB550C8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888" y="771313"/>
            <a:ext cx="4086226" cy="337776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E17DA1E6-F047-4435-A6C9-B98AF760FD89}"/>
              </a:ext>
            </a:extLst>
          </p:cNvPr>
          <p:cNvSpPr/>
          <p:nvPr/>
        </p:nvSpPr>
        <p:spPr>
          <a:xfrm>
            <a:off x="683568" y="4395045"/>
            <a:ext cx="6408712" cy="40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hu-HU" i="1" spc="-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12.7. ábra. Mézes függelékek glazúr díszítése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F1F99DA-FF94-4017-A643-3F5770AB38D8}"/>
              </a:ext>
            </a:extLst>
          </p:cNvPr>
          <p:cNvSpPr/>
          <p:nvPr/>
        </p:nvSpPr>
        <p:spPr>
          <a:xfrm>
            <a:off x="467544" y="504176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Glazúrfecskendezéssel nem </a:t>
            </a:r>
            <a:r>
              <a:rPr lang="hu-HU" sz="240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csak tortákat hanem grillázs­</a:t>
            </a:r>
            <a:r>
              <a:rPr lang="hu-H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díszeket, mézes függeléke­</a:t>
            </a:r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ket, </a:t>
            </a:r>
            <a:r>
              <a:rPr lang="hu-HU" sz="2400" i="1" spc="-2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(12.7. ábra) </a:t>
            </a:r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és glazúrral </a:t>
            </a:r>
            <a:r>
              <a:rPr lang="hu-HU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összeragasztott mézeskalács házakat is díszíthetünk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38103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">
            <a:extLst>
              <a:ext uri="{FF2B5EF4-FFF2-40B4-BE49-F238E27FC236}">
                <a16:creationId xmlns:a16="http://schemas.microsoft.com/office/drawing/2014/main" id="{B25BD351-0FEC-4B78-8364-090C232C3E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888" y="3118444"/>
            <a:ext cx="3600400" cy="2988493"/>
          </a:xfrm>
          <a:prstGeom prst="rect">
            <a:avLst/>
          </a:prstGeom>
        </p:spPr>
      </p:pic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AD8B7DF0-3140-4D2E-B7B1-BF32D57E0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428142"/>
              </p:ext>
            </p:extLst>
          </p:nvPr>
        </p:nvGraphicFramePr>
        <p:xfrm>
          <a:off x="323528" y="6237312"/>
          <a:ext cx="8280920" cy="823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449455282"/>
                    </a:ext>
                  </a:extLst>
                </a:gridCol>
              </a:tblGrid>
              <a:tr h="82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12.8. ábra. </a:t>
                      </a:r>
                      <a:r>
                        <a:rPr lang="hu-HU" sz="2800" spc="-15" dirty="0">
                          <a:effectLst/>
                        </a:rPr>
                        <a:t>Nyomózsákkal </a:t>
                      </a:r>
                      <a:r>
                        <a:rPr lang="hu-HU" sz="2800" spc="-5" dirty="0">
                          <a:effectLst/>
                        </a:rPr>
                        <a:t>alakított virág</a:t>
                      </a:r>
                      <a:r>
                        <a:rPr lang="hu-HU" sz="2800" dirty="0">
                          <a:effectLst/>
                        </a:rPr>
                        <a:t>díszek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2630376"/>
                  </a:ext>
                </a:extLst>
              </a:tr>
            </a:tbl>
          </a:graphicData>
        </a:graphic>
      </p:graphicFrame>
      <p:sp>
        <p:nvSpPr>
          <p:cNvPr id="16" name="Téglalap 15">
            <a:extLst>
              <a:ext uri="{FF2B5EF4-FFF2-40B4-BE49-F238E27FC236}">
                <a16:creationId xmlns:a16="http://schemas.microsoft.com/office/drawing/2014/main" id="{C5137CC0-062B-44BD-A210-149F07516E82}"/>
              </a:ext>
            </a:extLst>
          </p:cNvPr>
          <p:cNvSpPr/>
          <p:nvPr/>
        </p:nvSpPr>
        <p:spPr>
          <a:xfrm>
            <a:off x="467544" y="872541"/>
            <a:ext cx="8064896" cy="2241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8000"/>
              </a:lnSpc>
              <a:spcBef>
                <a:spcPts val="360"/>
              </a:spcBef>
              <a:spcAft>
                <a:spcPts val="0"/>
              </a:spcAft>
            </a:pPr>
            <a:r>
              <a:rPr lang="hu-HU" sz="2400" spc="-5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400" b="1" spc="-5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fecskendezés másik esz­</a:t>
            </a:r>
            <a:r>
              <a:rPr lang="hu-HU" sz="2400" b="1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köze a nyomózsák, </a:t>
            </a:r>
            <a:r>
              <a:rPr lang="hu-HU" sz="240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amely 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belülről gumírozott anyag­</a:t>
            </a:r>
            <a:r>
              <a:rPr lang="hu-H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ból készül. A zsákba a sima </a:t>
            </a:r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csillagcsövön kívül sokfé­</a:t>
            </a:r>
            <a:r>
              <a:rPr lang="hu-H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idomcső helyezhető. La­</a:t>
            </a:r>
            <a:r>
              <a:rPr lang="hu-H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 speciálisan kialakított esővel leveleket, virágszirmokat, fodrokat fecskendezhetünk </a:t>
            </a:r>
            <a:r>
              <a:rPr lang="hu-HU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(12.8. ábra), (12.9. ábra).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1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C3C98EB8-7366-465D-BAF0-EB2F6563CA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3" y="4100893"/>
            <a:ext cx="4305656" cy="2855942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F1050CAA-E688-47D2-BD91-54EA73ACDD60}"/>
              </a:ext>
            </a:extLst>
          </p:cNvPr>
          <p:cNvSpPr/>
          <p:nvPr/>
        </p:nvSpPr>
        <p:spPr>
          <a:xfrm>
            <a:off x="2267743" y="3843643"/>
            <a:ext cx="4083169" cy="257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60"/>
              </a:lnSpc>
              <a:spcAft>
                <a:spcPts val="0"/>
              </a:spcAft>
            </a:pP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12.9. ábra. Levélkialakítás idomcsővel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F04F035-779D-4DBA-B192-42E86FACFC88}"/>
              </a:ext>
            </a:extLst>
          </p:cNvPr>
          <p:cNvSpPr/>
          <p:nvPr/>
        </p:nvSpPr>
        <p:spPr>
          <a:xfrm>
            <a:off x="219932" y="976943"/>
            <a:ext cx="8672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80"/>
              </a:spcBef>
              <a:spcAft>
                <a:spcPts val="0"/>
              </a:spcAft>
            </a:pPr>
            <a:r>
              <a:rPr lang="hu-HU" sz="2400" spc="-3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nyomózsák felső részét visszahajtjuk, a fecs­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kendezésre szánt anyagot zsákba helyezzük. </a:t>
            </a:r>
            <a:r>
              <a:rPr lang="hu-HU" sz="2400" spc="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nyomózsákkal vajkrémet, párizsikrémet, </a:t>
            </a:r>
            <a:r>
              <a:rPr lang="hu-HU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tejszínhabot, tojáshabkrémet és glazúrt is </a:t>
            </a:r>
            <a:r>
              <a:rPr lang="hu-H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fecskendezhetünk.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30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F01A199E-CD3C-4DA5-B8A2-8CDD308972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715333"/>
            <a:ext cx="6912768" cy="2461087"/>
          </a:xfrm>
          <a:prstGeom prst="rect">
            <a:avLst/>
          </a:prstGeom>
        </p:spPr>
      </p:pic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010194BC-2ED6-49A4-AB2B-A88BB50D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28389"/>
              </p:ext>
            </p:extLst>
          </p:nvPr>
        </p:nvGraphicFramePr>
        <p:xfrm>
          <a:off x="395536" y="3601219"/>
          <a:ext cx="7488832" cy="979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1322500058"/>
                    </a:ext>
                  </a:extLst>
                </a:gridCol>
              </a:tblGrid>
              <a:tr h="9799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12.10. ábra. </a:t>
                      </a:r>
                      <a:br>
                        <a:rPr lang="hu-HU" sz="2400" dirty="0">
                          <a:effectLst/>
                        </a:rPr>
                      </a:br>
                      <a:r>
                        <a:rPr lang="hu-HU" sz="2400" dirty="0">
                          <a:effectLst/>
                        </a:rPr>
                        <a:t>Nyomózsákkal  fecskendezett girlandok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11268813"/>
                  </a:ext>
                </a:extLst>
              </a:tr>
            </a:tbl>
          </a:graphicData>
        </a:graphic>
      </p:graphicFrame>
      <p:sp>
        <p:nvSpPr>
          <p:cNvPr id="10" name="Téglalap 9">
            <a:extLst>
              <a:ext uri="{FF2B5EF4-FFF2-40B4-BE49-F238E27FC236}">
                <a16:creationId xmlns:a16="http://schemas.microsoft.com/office/drawing/2014/main" id="{565066D0-AC07-4320-A1C1-904579A36C99}"/>
              </a:ext>
            </a:extLst>
          </p:cNvPr>
          <p:cNvSpPr/>
          <p:nvPr/>
        </p:nvSpPr>
        <p:spPr>
          <a:xfrm>
            <a:off x="219932" y="4797153"/>
            <a:ext cx="8456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Leggyakrabban </a:t>
            </a:r>
            <a:r>
              <a:rPr lang="hu-HU" sz="24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szeletenként</a:t>
            </a:r>
            <a:r>
              <a:rPr lang="hu-HU" sz="24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krémrózsát, kör­</a:t>
            </a:r>
            <a:r>
              <a:rPr lang="hu-HU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möt, csillagot, S alakot, hullámvonalat, zsinórt </a:t>
            </a:r>
            <a:r>
              <a:rPr lang="hu-HU" sz="2400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vagy az egész tortára összefüggő girland motí­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vumokat spriccelünk </a:t>
            </a:r>
            <a:r>
              <a:rPr lang="hu-H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(12.10. </a:t>
            </a:r>
            <a:r>
              <a:rPr lang="hu-HU" sz="2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ábra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96421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A fecskendezés szabályai a következők:</a:t>
            </a:r>
          </a:p>
          <a:p>
            <a:pPr lvl="0" fontAlgn="base"/>
            <a:r>
              <a:rPr lang="hu-HU" sz="2400" b="0" dirty="0"/>
              <a:t>-glazúrral csak burkolt alkalmi tortára fecskendezünk,</a:t>
            </a:r>
          </a:p>
          <a:p>
            <a:pPr lvl="0" fontAlgn="base"/>
            <a:r>
              <a:rPr lang="hu-HU" sz="2400" b="0" dirty="0"/>
              <a:t>-vajkrémmel vajkrémes tortára fecsken­dezünk,</a:t>
            </a:r>
          </a:p>
          <a:p>
            <a:pPr lvl="0" fontAlgn="base"/>
            <a:r>
              <a:rPr lang="hu-HU" sz="2400" b="0" dirty="0"/>
              <a:t>-párizsikrémmel csokoládéval áthúzott tortákra fecskendezünk,</a:t>
            </a:r>
          </a:p>
          <a:p>
            <a:pPr lvl="0" fontAlgn="base"/>
            <a:r>
              <a:rPr lang="hu-HU" sz="2400" b="0" dirty="0"/>
              <a:t>-tejszínnel csak tejszínhabos készítmé­nyekre fecskendezünk,</a:t>
            </a:r>
          </a:p>
          <a:p>
            <a:r>
              <a:rPr lang="hu-HU" sz="2400" b="0" dirty="0"/>
              <a:t>-nem díszíthetünk vajkrémmel, </a:t>
            </a:r>
            <a:r>
              <a:rPr lang="hu-HU" sz="2400" b="0" dirty="0">
                <a:solidFill>
                  <a:srgbClr val="FF0000"/>
                </a:solidFill>
              </a:rPr>
              <a:t>tejszín habbal zselés, dobos   </a:t>
            </a:r>
            <a:br>
              <a:rPr lang="hu-HU" sz="2400" b="0" dirty="0">
                <a:solidFill>
                  <a:srgbClr val="FF0000"/>
                </a:solidFill>
              </a:rPr>
            </a:br>
            <a:r>
              <a:rPr lang="hu-HU" sz="2400" b="0" dirty="0">
                <a:solidFill>
                  <a:srgbClr val="FF0000"/>
                </a:solidFill>
              </a:rPr>
              <a:t> cukorral áthúzott és </a:t>
            </a:r>
            <a:r>
              <a:rPr lang="hu-HU" sz="2400" b="0" dirty="0" err="1">
                <a:solidFill>
                  <a:srgbClr val="FF0000"/>
                </a:solidFill>
              </a:rPr>
              <a:t>fondános</a:t>
            </a:r>
            <a:r>
              <a:rPr lang="hu-HU" sz="2400" b="0" dirty="0">
                <a:solidFill>
                  <a:srgbClr val="FF0000"/>
                </a:solidFill>
              </a:rPr>
              <a:t> bevonatra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7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12.1.6. Formázás</a:t>
            </a:r>
          </a:p>
          <a:p>
            <a:r>
              <a:rPr lang="hu-HU" sz="2400" b="0" dirty="0"/>
              <a:t>Formázni kézzel, ill. formával lehet. Marcipán formá­zásához a virág­készítéshez simító­lapokat, a figura­készítéshez min­tázófákat </a:t>
            </a:r>
            <a:r>
              <a:rPr lang="hu-HU" sz="2400" b="0" i="1" dirty="0"/>
              <a:t>(12.11. ábra) </a:t>
            </a:r>
            <a:r>
              <a:rPr lang="hu-HU" sz="2400" b="0" dirty="0"/>
              <a:t>a felület mintázásához, csipeszeket </a:t>
            </a:r>
            <a:r>
              <a:rPr lang="hu-HU" sz="2400" b="0" i="1" dirty="0"/>
              <a:t>(12.12. ábra) </a:t>
            </a:r>
            <a:r>
              <a:rPr lang="hu-HU" sz="2400" b="0" dirty="0"/>
              <a:t>használunk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5BD53028-8DC3-481A-9ECF-4FE41D1D83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6844" y="3137258"/>
            <a:ext cx="2894995" cy="1875918"/>
          </a:xfrm>
          <a:prstGeom prst="rect">
            <a:avLst/>
          </a:prstGeom>
        </p:spPr>
      </p:pic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D72CA58A-5FCC-4377-9762-21D556B97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06679"/>
              </p:ext>
            </p:extLst>
          </p:nvPr>
        </p:nvGraphicFramePr>
        <p:xfrm>
          <a:off x="269475" y="5645467"/>
          <a:ext cx="2405379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5379">
                  <a:extLst>
                    <a:ext uri="{9D8B030D-6E8A-4147-A177-3AD203B41FA5}">
                      <a16:colId xmlns:a16="http://schemas.microsoft.com/office/drawing/2014/main" val="62329374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400" spc="-10" dirty="0">
                          <a:effectLst/>
                        </a:rPr>
                        <a:t>12.11. ábra. </a:t>
                      </a:r>
                      <a:r>
                        <a:rPr lang="hu-HU" sz="2400" spc="-20" dirty="0">
                          <a:effectLst/>
                        </a:rPr>
                        <a:t>Mintázófács­</a:t>
                      </a:r>
                      <a:r>
                        <a:rPr lang="hu-HU" sz="2400" dirty="0">
                          <a:effectLst/>
                        </a:rPr>
                        <a:t>kák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36240434"/>
                  </a:ext>
                </a:extLst>
              </a:tr>
            </a:tbl>
          </a:graphicData>
        </a:graphic>
      </p:graphicFrame>
      <p:pic>
        <p:nvPicPr>
          <p:cNvPr id="10" name="pic">
            <a:extLst>
              <a:ext uri="{FF2B5EF4-FFF2-40B4-BE49-F238E27FC236}">
                <a16:creationId xmlns:a16="http://schemas.microsoft.com/office/drawing/2014/main" id="{01BEAD1D-9FE2-4044-B4FC-B520D18FB1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91880" y="2996554"/>
            <a:ext cx="4680520" cy="2246996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EC40862B-F27D-498C-AD34-34510547E8CF}"/>
              </a:ext>
            </a:extLst>
          </p:cNvPr>
          <p:cNvSpPr/>
          <p:nvPr/>
        </p:nvSpPr>
        <p:spPr>
          <a:xfrm>
            <a:off x="4067944" y="5445224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spcAft>
                <a:spcPts val="0"/>
              </a:spcAft>
            </a:pPr>
            <a:r>
              <a:rPr lang="hu-HU" sz="2400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12.12. ábra. Marcipáncsipeszek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07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700881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Formával készült díszeket egyszerűbb készí­teni</a:t>
            </a:r>
          </a:p>
          <a:p>
            <a:r>
              <a:rPr lang="hu-HU" sz="2400" b="0" dirty="0"/>
              <a:t>A formák régebben kénből és fémből, ma már szilikongumiból készülnek. A formákat vékonyan kiola­jozhatjuk, hogy a marcipán bele ne ragadjon.</a:t>
            </a:r>
          </a:p>
          <a:p>
            <a:r>
              <a:rPr lang="hu-HU" sz="2400" b="0" dirty="0"/>
              <a:t>A </a:t>
            </a:r>
            <a:r>
              <a:rPr lang="hu-HU" sz="2400" b="0" dirty="0">
                <a:solidFill>
                  <a:srgbClr val="FF0000"/>
                </a:solidFill>
              </a:rPr>
              <a:t>grillázs formá­zásakor </a:t>
            </a:r>
            <a:r>
              <a:rPr lang="hu-HU" sz="2400" b="0" dirty="0"/>
              <a:t>a meleg grillázst kinyújtjuk és olajozott fémformába simítjuk, vagy kézi présgéppel formázzuk.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Karamellből kézi formázással</a:t>
            </a:r>
            <a:r>
              <a:rPr lang="hu-HU" sz="2400" b="0" dirty="0"/>
              <a:t> húzott, fú­vott, öntött díszeket készíthetünk. A karamellszirmokat, -leveleket gyakran az alsó és felső oldalára rányomható pozitív és negatív mintájú, kettős szilikongumi formák­kal </a:t>
            </a:r>
            <a:r>
              <a:rPr lang="hu-HU" sz="2400" b="0" i="1" dirty="0"/>
              <a:t>(12. 13. ábra) </a:t>
            </a:r>
            <a:r>
              <a:rPr lang="hu-HU" sz="2400" b="0" dirty="0"/>
              <a:t>mintázzuk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BE3236C-72C7-47F6-8698-B8802A8F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32" y="4786034"/>
            <a:ext cx="4743853" cy="2071966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2DAEEE68-2D5B-41DE-A6D8-9C6D4C2D0B60}"/>
              </a:ext>
            </a:extLst>
          </p:cNvPr>
          <p:cNvSpPr/>
          <p:nvPr/>
        </p:nvSpPr>
        <p:spPr>
          <a:xfrm>
            <a:off x="5292917" y="5637351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3240"/>
              </a:spcAft>
            </a:pPr>
            <a:r>
              <a:rPr lang="hu-HU" spc="-35" dirty="0"/>
              <a:t>12.73. ábra. </a:t>
            </a:r>
            <a:r>
              <a:rPr lang="hu-HU" spc="-15" dirty="0"/>
              <a:t>Szilikongumi </a:t>
            </a:r>
            <a:r>
              <a:rPr lang="hu-HU" spc="-30" dirty="0"/>
              <a:t>forma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65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CA355240-F629-4264-B6E5-4C3D551EC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76944"/>
            <a:ext cx="7681664" cy="5149220"/>
          </a:xfrm>
        </p:spPr>
        <p:txBody>
          <a:bodyPr/>
          <a:lstStyle/>
          <a:p>
            <a:r>
              <a:rPr lang="hu-HU" sz="2400" dirty="0"/>
              <a:t>A zselét és a </a:t>
            </a:r>
            <a:r>
              <a:rPr lang="hu-HU" sz="2400" dirty="0" err="1"/>
              <a:t>fondánt</a:t>
            </a:r>
            <a:r>
              <a:rPr lang="hu-HU" sz="2400" dirty="0"/>
              <a:t> </a:t>
            </a:r>
            <a:r>
              <a:rPr lang="hu-HU" sz="2400" b="0" dirty="0"/>
              <a:t>gumi-, ill. púderfor­mába öntjük. A kukorica- és burgonyakemé­nyítő liszttel megtöltött púderágyba pozitív formával üregeket nyomunk, amelyekbe me­leg zselét vagy </a:t>
            </a:r>
            <a:r>
              <a:rPr lang="hu-HU" sz="2400" b="0" dirty="0" err="1"/>
              <a:t>fondánt</a:t>
            </a:r>
            <a:r>
              <a:rPr lang="hu-HU" sz="2400" b="0" dirty="0"/>
              <a:t> öntünk.</a:t>
            </a:r>
          </a:p>
          <a:p>
            <a:r>
              <a:rPr lang="hu-HU" sz="2400" dirty="0"/>
              <a:t>A csokoládét</a:t>
            </a:r>
            <a:r>
              <a:rPr lang="hu-HU" sz="2400" b="0" dirty="0"/>
              <a:t> műanyag, ill. fém formákkal formázhatjuk </a:t>
            </a:r>
            <a:r>
              <a:rPr lang="hu-HU" sz="2400" b="0" i="1" dirty="0"/>
              <a:t>(12.14. ábra).</a:t>
            </a:r>
            <a:endParaRPr lang="hu-HU" sz="2400" b="0" dirty="0"/>
          </a:p>
          <a:p>
            <a:r>
              <a:rPr lang="hu-HU" i="1" dirty="0"/>
              <a:t>2.14. ábra. Üreges csokoládéformák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1" name="pic">
            <a:extLst>
              <a:ext uri="{FF2B5EF4-FFF2-40B4-BE49-F238E27FC236}">
                <a16:creationId xmlns:a16="http://schemas.microsoft.com/office/drawing/2014/main" id="{613016AE-F131-4D42-A1F4-1FDB7A742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220" y="4090342"/>
            <a:ext cx="3270513" cy="20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1191359"/>
            <a:ext cx="8753202" cy="5688632"/>
          </a:xfrm>
        </p:spPr>
        <p:txBody>
          <a:bodyPr>
            <a:norm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csokol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kisz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rk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a temper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meg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lyozza, kialakul a zsirad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stabil kris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lyszerkezete, f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nyes, kagyl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t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ű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roppa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csokol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kapunk.</a:t>
            </a:r>
            <a:endParaRPr lang="hu-HU" altLang="hu-HU" sz="1400" b="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apr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tott csokol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v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zf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rdőn vagy mik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rohull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meleg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tőben </a:t>
            </a: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40-50 °C-</a:t>
            </a:r>
            <a:r>
              <a:rPr lang="hu-HU" altLang="hu-H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felol</a:t>
            </a:r>
            <a:r>
              <a:rPr lang="hu-HU" alt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hu-HU" alt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vasztjuk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4000" b="0" dirty="0">
              <a:latin typeface="Arial" panose="020B0604020202020204" pitchFamily="34" charset="0"/>
            </a:endParaRPr>
          </a:p>
          <a:p>
            <a:pPr lvl="0" fontAlgn="base"/>
            <a:r>
              <a:rPr lang="hu-HU" sz="2400" b="0" dirty="0"/>
              <a:t>az étcsokoládét 29 °C-ra hűtjük és</a:t>
            </a:r>
          </a:p>
          <a:p>
            <a:r>
              <a:rPr lang="hu-HU" sz="2400" b="0" dirty="0"/>
              <a:t>31 °C-ra visszamelegítjük,</a:t>
            </a:r>
          </a:p>
          <a:p>
            <a:pPr lvl="0" fontAlgn="base"/>
            <a:r>
              <a:rPr lang="hu-HU" sz="2400" b="0" dirty="0"/>
              <a:t>a tejcsokoládét 28 °C-ra hűtjük és</a:t>
            </a:r>
          </a:p>
          <a:p>
            <a:r>
              <a:rPr lang="hu-HU" sz="2400" b="0" dirty="0"/>
              <a:t>29 °C-ra visszamelegítjük,</a:t>
            </a:r>
          </a:p>
          <a:p>
            <a:r>
              <a:rPr lang="hu-HU" sz="2400" b="0" dirty="0"/>
              <a:t>a fehércsokoládét 27 °C-ra hűtjük és 28 °C-ra visszamelegítjük.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19461" y="48210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9ACBB24-4861-430B-8CF3-FC2F384DA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47188" y="8416925"/>
            <a:ext cx="2603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168</a:t>
            </a: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6EF26DD-D2CD-4E27-B88E-6C1A4FDEC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12163"/>
            <a:ext cx="26035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169</a:t>
            </a: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254BD72-EF8F-4A81-8415-8CB646CD1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9B96150C-0291-464F-832A-78001208A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6688" y="8080375"/>
            <a:ext cx="474662" cy="0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A4299A2C-B7DB-4E83-9C48-48CC2EF74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163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800" b="0" dirty="0"/>
              <a:t>A csokoládéból és glükózszirupból készített </a:t>
            </a:r>
            <a:r>
              <a:rPr lang="hu-HU" sz="2800" dirty="0"/>
              <a:t>modellcsokoládé</a:t>
            </a:r>
            <a:r>
              <a:rPr lang="hu-HU" sz="2800" b="0" dirty="0"/>
              <a:t> (plasztikcsokoládé) a mar­cipánhoz hasonlóan formázható. </a:t>
            </a:r>
          </a:p>
          <a:p>
            <a:r>
              <a:rPr lang="hu-HU" sz="2800" dirty="0"/>
              <a:t>Habtésztából</a:t>
            </a:r>
            <a:r>
              <a:rPr lang="hu-HU" sz="2800" b="0" dirty="0"/>
              <a:t> nyomózsákkal zsírpapíros sütőlemezre figurákat, gyümölcsöket kará­csonyi függelékeket alakíthatunk. </a:t>
            </a:r>
            <a:r>
              <a:rPr lang="hu-HU" sz="2800" b="0" i="1" dirty="0"/>
              <a:t>(12.15.a)       	 </a:t>
            </a:r>
            <a:endParaRPr lang="hu-HU" sz="28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D0345B31-F581-41C4-830E-189500452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7774" y="3728678"/>
            <a:ext cx="3600401" cy="2376264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064687EA-AB1A-4BFC-B670-B06C94C3A4D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32914" y="3728678"/>
            <a:ext cx="3600400" cy="237626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EE71E2A9-3A81-4839-87A5-616C59878293}"/>
              </a:ext>
            </a:extLst>
          </p:cNvPr>
          <p:cNvSpPr/>
          <p:nvPr/>
        </p:nvSpPr>
        <p:spPr>
          <a:xfrm>
            <a:off x="360914" y="6104942"/>
            <a:ext cx="4572000" cy="757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5000"/>
              </a:lnSpc>
              <a:spcAft>
                <a:spcPts val="720"/>
              </a:spcAft>
            </a:pPr>
            <a:r>
              <a:rPr lang="hu-HU" i="1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12.15.a) ábra. Habfigurák, karácsonyi figurák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B5C7C30-DC02-48C2-A059-42D5B6BA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336" y="5771777"/>
            <a:ext cx="2607986" cy="79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2" name="Line 1">
            <a:extLst>
              <a:ext uri="{FF2B5EF4-FFF2-40B4-BE49-F238E27FC236}">
                <a16:creationId xmlns:a16="http://schemas.microsoft.com/office/drawing/2014/main" id="{52E8F701-C437-48CB-A01A-3E1ED45D0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1935" y="6230566"/>
            <a:ext cx="78331" cy="0"/>
          </a:xfrm>
          <a:prstGeom prst="line">
            <a:avLst/>
          </a:prstGeom>
          <a:noFill/>
          <a:ln w="25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8B70C4E-46E7-4A27-8FB6-BE875A8F7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374" y="6188148"/>
            <a:ext cx="35787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12:15.b) Habfigur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k, 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figur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kumimoji="0" lang="hu-HU" altLang="hu-HU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 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26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i="1" dirty="0"/>
              <a:t> </a:t>
            </a:r>
            <a:r>
              <a:rPr lang="hu-HU" sz="2400" b="0" dirty="0"/>
              <a:t>A habfigurákat sütőben vagy szárí­tóban szárítjuk. Az álló figurákat kettesével glazúrral összeragasztjuk </a:t>
            </a:r>
            <a:r>
              <a:rPr lang="hu-HU" sz="2400" b="0" i="1" dirty="0"/>
              <a:t>(12.15.b) ábra).</a:t>
            </a:r>
          </a:p>
          <a:p>
            <a:r>
              <a:rPr lang="hu-HU" sz="2400" b="0" i="1" dirty="0"/>
              <a:t> </a:t>
            </a:r>
            <a:r>
              <a:rPr lang="hu-HU" sz="2400" b="0" dirty="0" err="1"/>
              <a:t>Makrontésztából</a:t>
            </a:r>
            <a:r>
              <a:rPr lang="hu-HU" sz="2400" b="0" dirty="0"/>
              <a:t> nyomózsákkal apró figurák készíthetők. Kisülés után a dió, a mandula, a mogyoró </a:t>
            </a:r>
            <a:r>
              <a:rPr lang="hu-HU" sz="2400" b="0" dirty="0" err="1"/>
              <a:t>makronformákat</a:t>
            </a:r>
            <a:r>
              <a:rPr lang="hu-HU" sz="2400" b="0" dirty="0"/>
              <a:t> összeragasztjuk </a:t>
            </a:r>
            <a:r>
              <a:rPr lang="hu-HU" sz="2400" b="0" i="1" dirty="0"/>
              <a:t>(12.16. ábra).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AE039135-94E7-46A5-A03F-5BFE718B75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8624" y="3381350"/>
            <a:ext cx="3600400" cy="259228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23928287-E64F-4F2A-B4FE-F98A0A713C5D}"/>
              </a:ext>
            </a:extLst>
          </p:cNvPr>
          <p:cNvSpPr/>
          <p:nvPr/>
        </p:nvSpPr>
        <p:spPr>
          <a:xfrm>
            <a:off x="2824825" y="6175312"/>
            <a:ext cx="2987997" cy="384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>
              <a:lnSpc>
                <a:spcPct val="112000"/>
              </a:lnSpc>
              <a:spcAft>
                <a:spcPts val="0"/>
              </a:spcAft>
            </a:pP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12.16. ábra. </a:t>
            </a:r>
            <a:r>
              <a:rPr lang="hu-HU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Makronfigurák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82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7665" y="647052"/>
            <a:ext cx="8728669" cy="5954027"/>
          </a:xfrm>
        </p:spPr>
        <p:txBody>
          <a:bodyPr>
            <a:normAutofit/>
          </a:bodyPr>
          <a:lstStyle/>
          <a:p>
            <a:r>
              <a:rPr lang="hu-HU" sz="2600" dirty="0"/>
              <a:t>12.2. A cukrászsütemények egyszerű díszítése</a:t>
            </a:r>
          </a:p>
          <a:p>
            <a:r>
              <a:rPr lang="hu-HU" sz="2400" b="0" dirty="0"/>
              <a:t>Egyszerű díszítéssel az uzsonnasüteménye­ket, a kikészített süteményeket, a teasütemé­nyeket, a bonbonokat díszítjük.</a:t>
            </a:r>
          </a:p>
          <a:p>
            <a:r>
              <a:rPr lang="hu-HU" sz="2400" dirty="0"/>
              <a:t>Uzsonnasütemények díszítése</a:t>
            </a:r>
          </a:p>
          <a:p>
            <a:r>
              <a:rPr lang="hu-HU" sz="2400" b="0" dirty="0"/>
              <a:t>Az uzsonnasüteményeknél a </a:t>
            </a:r>
            <a:r>
              <a:rPr lang="hu-HU" sz="2400" b="0" dirty="0">
                <a:solidFill>
                  <a:srgbClr val="FF0000"/>
                </a:solidFill>
              </a:rPr>
              <a:t>porcukros hin­tés </a:t>
            </a:r>
            <a:r>
              <a:rPr lang="hu-HU" sz="2400" b="0" dirty="0"/>
              <a:t>a leggyakoribb.</a:t>
            </a:r>
          </a:p>
          <a:p>
            <a:r>
              <a:rPr lang="hu-HU" sz="2400" b="0" dirty="0"/>
              <a:t>A </a:t>
            </a:r>
            <a:r>
              <a:rPr lang="hu-HU" sz="2400" dirty="0"/>
              <a:t>gyúrt élesztős </a:t>
            </a:r>
            <a:r>
              <a:rPr lang="hu-HU" sz="2400" b="0" dirty="0"/>
              <a:t>termékek legszebb dísze a fényes </a:t>
            </a:r>
            <a:r>
              <a:rPr lang="hu-HU" sz="2400" b="0" dirty="0">
                <a:solidFill>
                  <a:srgbClr val="FF0000"/>
                </a:solidFill>
              </a:rPr>
              <a:t>aranybarnára sült tojással lekent fe­lület</a:t>
            </a:r>
            <a:r>
              <a:rPr lang="hu-HU" sz="2400" b="0" dirty="0"/>
              <a:t>, amelyet sütés előtt szeletelt mandu­lával, mákkal, kristály- vagy dekorcukorral hinthetünk. </a:t>
            </a:r>
          </a:p>
          <a:p>
            <a:r>
              <a:rPr lang="hu-HU" sz="2400" b="0" dirty="0"/>
              <a:t>A </a:t>
            </a:r>
            <a:r>
              <a:rPr lang="hu-HU" sz="2400" dirty="0"/>
              <a:t>gyümölcsös </a:t>
            </a:r>
            <a:r>
              <a:rPr lang="hu-HU" sz="2400" dirty="0" err="1"/>
              <a:t>blundel</a:t>
            </a:r>
            <a:r>
              <a:rPr lang="hu-HU" sz="2400" dirty="0"/>
              <a:t> </a:t>
            </a:r>
            <a:r>
              <a:rPr lang="hu-HU" sz="2400" b="0" dirty="0"/>
              <a:t>uzsonna­süteményeket </a:t>
            </a:r>
            <a:r>
              <a:rPr lang="hu-HU" sz="2400" b="0" dirty="0">
                <a:solidFill>
                  <a:srgbClr val="FF0000"/>
                </a:solidFill>
              </a:rPr>
              <a:t>dekoratív vágástechnikával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gyümölcsfelrakással, </a:t>
            </a:r>
            <a:r>
              <a:rPr lang="hu-HU" sz="2400" b="0" dirty="0" err="1">
                <a:solidFill>
                  <a:srgbClr val="FF0000"/>
                </a:solidFill>
              </a:rPr>
              <a:t>zselézéssel</a:t>
            </a:r>
            <a:r>
              <a:rPr lang="hu-HU" sz="2400" b="0" dirty="0">
                <a:solidFill>
                  <a:srgbClr val="FF0000"/>
                </a:solidFill>
              </a:rPr>
              <a:t> </a:t>
            </a:r>
            <a:r>
              <a:rPr lang="hu-HU" sz="2400" b="0" dirty="0"/>
              <a:t>díszítjük. </a:t>
            </a:r>
            <a:r>
              <a:rPr lang="hu-HU" sz="2400" b="0" dirty="0">
                <a:solidFill>
                  <a:srgbClr val="FF0000"/>
                </a:solidFill>
              </a:rPr>
              <a:t>Forró lekvárral fényezzük</a:t>
            </a:r>
            <a:r>
              <a:rPr lang="hu-HU" sz="2400" b="0" dirty="0"/>
              <a:t>, szeletelt man­dulával, dekorcukorral meghintjük, </a:t>
            </a:r>
            <a:r>
              <a:rPr lang="hu-HU" sz="2400" b="0" dirty="0" err="1"/>
              <a:t>fondánnal</a:t>
            </a:r>
            <a:r>
              <a:rPr lang="hu-HU" sz="2400" b="0" dirty="0"/>
              <a:t> fecskendezzük. 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24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800" b="0" dirty="0"/>
              <a:t>A </a:t>
            </a:r>
            <a:r>
              <a:rPr lang="hu-HU" sz="2800" dirty="0"/>
              <a:t>felvertekből</a:t>
            </a:r>
            <a:r>
              <a:rPr lang="hu-HU" sz="2800" b="0" dirty="0"/>
              <a:t> készült formában sült uzsonnasüteményeket </a:t>
            </a:r>
            <a:r>
              <a:rPr lang="hu-HU" sz="2800" b="0" dirty="0">
                <a:solidFill>
                  <a:srgbClr val="FF0000"/>
                </a:solidFill>
              </a:rPr>
              <a:t>por­cukros hintéssel, csokoládébevonattal vagy forralt lekvárbevonattal és </a:t>
            </a:r>
            <a:r>
              <a:rPr lang="hu-HU" sz="2800" b="0" dirty="0" err="1">
                <a:solidFill>
                  <a:srgbClr val="FF0000"/>
                </a:solidFill>
              </a:rPr>
              <a:t>kristálycukor­panirozással</a:t>
            </a:r>
            <a:r>
              <a:rPr lang="hu-HU" sz="2800" b="0" dirty="0"/>
              <a:t> díszítjük. </a:t>
            </a:r>
          </a:p>
          <a:p>
            <a:r>
              <a:rPr lang="hu-HU" sz="2800" b="0" dirty="0"/>
              <a:t>A</a:t>
            </a:r>
            <a:r>
              <a:rPr lang="hu-HU" sz="2800" dirty="0"/>
              <a:t> </a:t>
            </a:r>
            <a:r>
              <a:rPr lang="hu-HU" sz="2800" dirty="0" err="1"/>
              <a:t>makron</a:t>
            </a:r>
            <a:r>
              <a:rPr lang="hu-HU" sz="2800" dirty="0"/>
              <a:t> </a:t>
            </a:r>
            <a:r>
              <a:rPr lang="hu-HU" sz="2800" b="0" dirty="0"/>
              <a:t>uzsonna­süteményeket </a:t>
            </a:r>
            <a:r>
              <a:rPr lang="hu-HU" sz="2800" b="0" dirty="0">
                <a:solidFill>
                  <a:srgbClr val="FF0000"/>
                </a:solidFill>
              </a:rPr>
              <a:t>keményítőszörpös sziruppal fényezzük, cukrozott gyümölccsel díszítjük</a:t>
            </a:r>
          </a:p>
          <a:p>
            <a:endParaRPr lang="hu-HU" sz="2400" dirty="0"/>
          </a:p>
          <a:p>
            <a:r>
              <a:rPr lang="hu-HU" sz="2400" dirty="0"/>
              <a:t>Kikészített sütemények díszítése</a:t>
            </a:r>
          </a:p>
          <a:p>
            <a:r>
              <a:rPr lang="hu-HU" sz="2400" b="0" i="1" dirty="0"/>
              <a:t>Torták, szeletek, tekercsek díszítése</a:t>
            </a:r>
          </a:p>
          <a:p>
            <a:r>
              <a:rPr lang="hu-HU" sz="2400" b="0" dirty="0"/>
              <a:t>A tortákat, szeleteket, tekercseket csak ak­kor tudjuk szépen díszíteni, ha tökéletesen töltöttük be, a termék nem ferde, a torta élei sarkosak, a </a:t>
            </a:r>
            <a:r>
              <a:rPr lang="hu-HU" sz="2400" b="0" dirty="0" err="1"/>
              <a:t>bevonóanyagot</a:t>
            </a:r>
            <a:r>
              <a:rPr lang="hu-HU" sz="2400" b="0" dirty="0"/>
              <a:t> szakszerűen használtuk, a hőfokot és a hígítás szabályait betartottuk</a:t>
            </a:r>
            <a:r>
              <a:rPr lang="hu-HU" dirty="0"/>
              <a:t>.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19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A tortákat, szeleteket, tekercseket </a:t>
            </a:r>
            <a:r>
              <a:rPr lang="hu-HU" sz="2400" b="0" dirty="0">
                <a:solidFill>
                  <a:srgbClr val="FF0000"/>
                </a:solidFill>
              </a:rPr>
              <a:t>csokoládé­val, </a:t>
            </a:r>
            <a:r>
              <a:rPr lang="hu-HU" sz="2400" b="0" dirty="0" err="1">
                <a:solidFill>
                  <a:srgbClr val="FF0000"/>
                </a:solidFill>
              </a:rPr>
              <a:t>bevonómasszákkal</a:t>
            </a:r>
            <a:r>
              <a:rPr lang="hu-HU" sz="2400" b="0" dirty="0">
                <a:solidFill>
                  <a:srgbClr val="FF0000"/>
                </a:solidFill>
              </a:rPr>
              <a:t>, </a:t>
            </a:r>
            <a:r>
              <a:rPr lang="hu-HU" sz="2400" b="0" dirty="0" err="1">
                <a:solidFill>
                  <a:srgbClr val="FF0000"/>
                </a:solidFill>
              </a:rPr>
              <a:t>fondánnal</a:t>
            </a:r>
            <a:r>
              <a:rPr lang="hu-HU" sz="2400" b="0" dirty="0">
                <a:solidFill>
                  <a:srgbClr val="FF0000"/>
                </a:solidFill>
              </a:rPr>
              <a:t>, dobos cu­korral, zselével áthúzzuk, krémekkel, habok­kal bevonjuk, vagy marcipánnal burkoljuk, porcukorral, </a:t>
            </a:r>
            <a:r>
              <a:rPr lang="hu-HU" sz="2400" b="0" dirty="0" err="1">
                <a:solidFill>
                  <a:srgbClr val="FF0000"/>
                </a:solidFill>
              </a:rPr>
              <a:t>kakaóporral</a:t>
            </a:r>
            <a:r>
              <a:rPr lang="hu-HU" sz="2400" b="0" dirty="0">
                <a:solidFill>
                  <a:srgbClr val="FF0000"/>
                </a:solidFill>
              </a:rPr>
              <a:t> hintjük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 </a:t>
            </a:r>
            <a:r>
              <a:rPr lang="hu-HU" sz="2400" dirty="0"/>
              <a:t>csokoládés és </a:t>
            </a:r>
            <a:r>
              <a:rPr lang="hu-HU" sz="2400" dirty="0" err="1"/>
              <a:t>fondános</a:t>
            </a:r>
            <a:r>
              <a:rPr lang="hu-HU" sz="2400" dirty="0"/>
              <a:t> </a:t>
            </a:r>
            <a:r>
              <a:rPr lang="hu-HU" sz="2400" b="0" dirty="0"/>
              <a:t>bevonatot </a:t>
            </a:r>
            <a:r>
              <a:rPr lang="hu-HU" sz="2400" b="0" dirty="0">
                <a:solidFill>
                  <a:srgbClr val="FF0000"/>
                </a:solidFill>
              </a:rPr>
              <a:t>ugyan­azzal az anyaggal fecskendezzük.</a:t>
            </a:r>
          </a:p>
          <a:p>
            <a:r>
              <a:rPr lang="hu-HU" sz="2400" b="0" dirty="0"/>
              <a:t>A termékek oldalát a termék ízéhez, illő beszóróanyaggal </a:t>
            </a:r>
            <a:r>
              <a:rPr lang="hu-HU" sz="2400" b="0" dirty="0">
                <a:solidFill>
                  <a:srgbClr val="FF0000"/>
                </a:solidFill>
              </a:rPr>
              <a:t>panírozzuk.</a:t>
            </a:r>
          </a:p>
          <a:p>
            <a:r>
              <a:rPr lang="hu-HU" sz="2400" b="0" dirty="0"/>
              <a:t>A bevonás után a terméket forró vízbe már­tott, szárazra </a:t>
            </a:r>
            <a:r>
              <a:rPr lang="hu-HU" sz="2400" b="0" dirty="0" err="1"/>
              <a:t>törölt</a:t>
            </a:r>
            <a:r>
              <a:rPr lang="hu-HU" sz="2400" b="0" dirty="0"/>
              <a:t> késsel </a:t>
            </a:r>
            <a:r>
              <a:rPr lang="hu-HU" sz="2400" b="0" dirty="0">
                <a:solidFill>
                  <a:srgbClr val="FF0000"/>
                </a:solidFill>
              </a:rPr>
              <a:t>felvágjuk,</a:t>
            </a:r>
            <a:r>
              <a:rPr lang="hu-HU" sz="2400" b="0" dirty="0"/>
              <a:t> majd választópapírba csomagoljuk (</a:t>
            </a:r>
            <a:r>
              <a:rPr lang="hu-HU" sz="2400" b="0" dirty="0" err="1"/>
              <a:t>vaxoljuk</a:t>
            </a:r>
            <a:r>
              <a:rPr lang="hu-HU" sz="2400" b="0" dirty="0"/>
              <a:t>). Az átlátszó </a:t>
            </a:r>
            <a:r>
              <a:rPr lang="hu-HU" sz="2400" b="0" dirty="0">
                <a:solidFill>
                  <a:srgbClr val="FF0000"/>
                </a:solidFill>
              </a:rPr>
              <a:t>választópapír</a:t>
            </a:r>
            <a:r>
              <a:rPr lang="hu-HU" sz="2400" b="0" dirty="0"/>
              <a:t> kiemeli a szelet szép­ségét.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8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635061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400" b="0" dirty="0" err="1">
                <a:solidFill>
                  <a:srgbClr val="FF0000"/>
                </a:solidFill>
              </a:rPr>
              <a:t>Szeletenként</a:t>
            </a:r>
            <a:r>
              <a:rPr lang="hu-HU" sz="2400" b="0" dirty="0">
                <a:solidFill>
                  <a:srgbClr val="FF0000"/>
                </a:solidFill>
              </a:rPr>
              <a:t> díszítjük</a:t>
            </a:r>
            <a:r>
              <a:rPr lang="hu-HU" sz="2400" b="0" dirty="0"/>
              <a:t>. A szeletet nyomó­zsákkal, csillagcsővel vagy sima esővel, </a:t>
            </a:r>
            <a:r>
              <a:rPr lang="hu-HU" sz="2400" b="0" dirty="0">
                <a:solidFill>
                  <a:srgbClr val="FF0000"/>
                </a:solidFill>
              </a:rPr>
              <a:t>krémdíszekkel fecskendezzük, </a:t>
            </a:r>
            <a:r>
              <a:rPr lang="hu-HU" sz="2400" b="0" dirty="0" err="1">
                <a:solidFill>
                  <a:srgbClr val="FF0000"/>
                </a:solidFill>
              </a:rPr>
              <a:t>felrakásos</a:t>
            </a:r>
            <a:r>
              <a:rPr lang="hu-HU" sz="2400" b="0" dirty="0">
                <a:solidFill>
                  <a:srgbClr val="FF0000"/>
                </a:solidFill>
              </a:rPr>
              <a:t> dí­szekkel díszítjük</a:t>
            </a:r>
          </a:p>
          <a:p>
            <a:r>
              <a:rPr lang="hu-HU" sz="2400" b="0" dirty="0"/>
              <a:t>A tortákat, szeleteket, tekercseket a termék ízére utaló díszekkel vagy </a:t>
            </a:r>
            <a:r>
              <a:rPr lang="hu-HU" sz="2400" b="0" dirty="0">
                <a:solidFill>
                  <a:srgbClr val="FF0000"/>
                </a:solidFill>
              </a:rPr>
              <a:t>cukrozott gyümöl­csökkel, színes zselécukorkákkal, </a:t>
            </a:r>
            <a:r>
              <a:rPr lang="hu-HU" sz="2400" b="0" dirty="0"/>
              <a:t>az üzlet emblémáját a termék nevét ábrázoló csoko­ládépasztillákkal, vagy </a:t>
            </a:r>
            <a:r>
              <a:rPr lang="hu-HU" sz="2400" b="0" dirty="0">
                <a:solidFill>
                  <a:srgbClr val="FF0000"/>
                </a:solidFill>
              </a:rPr>
              <a:t>ünnepek alkalmával, az ünnepre utaló apró kiszúrt díszekkel dí­szítjük.</a:t>
            </a:r>
          </a:p>
          <a:p>
            <a:r>
              <a:rPr lang="hu-HU" sz="2400" b="0" dirty="0"/>
              <a:t>Néhány termék </a:t>
            </a:r>
            <a:r>
              <a:rPr lang="hu-HU" sz="2400" b="0" dirty="0">
                <a:solidFill>
                  <a:srgbClr val="FF0000"/>
                </a:solidFill>
              </a:rPr>
              <a:t>különleges töltési mód­dal </a:t>
            </a:r>
          </a:p>
          <a:p>
            <a:r>
              <a:rPr lang="hu-HU" sz="2400" b="0" dirty="0"/>
              <a:t>hívja fel magára a figyelmet, </a:t>
            </a:r>
          </a:p>
          <a:p>
            <a:r>
              <a:rPr lang="hu-HU" sz="2400" b="0" dirty="0"/>
              <a:t>ilyen pl. a legyezőtorta, </a:t>
            </a:r>
          </a:p>
          <a:p>
            <a:r>
              <a:rPr lang="hu-HU" sz="2400" b="0" dirty="0"/>
              <a:t>a sakkszelet, a gesztenye­alagút.</a:t>
            </a:r>
          </a:p>
          <a:p>
            <a:r>
              <a:rPr lang="hu-HU" sz="2600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E4C7EFE-551B-4069-B097-DFCA6B260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12544" r="4227" b="17728"/>
          <a:stretch/>
        </p:blipFill>
        <p:spPr>
          <a:xfrm>
            <a:off x="4716016" y="4101019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6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Minyonok, desszertek díszítése</a:t>
            </a:r>
            <a:endParaRPr lang="hu-HU" sz="2400" dirty="0"/>
          </a:p>
          <a:p>
            <a:r>
              <a:rPr lang="hu-HU" sz="2400" b="0" dirty="0"/>
              <a:t>A minyonok, desszertek </a:t>
            </a:r>
            <a:r>
              <a:rPr lang="hu-HU" sz="2400" b="0" dirty="0" err="1"/>
              <a:t>bevonóanyaga</a:t>
            </a:r>
            <a:r>
              <a:rPr lang="hu-HU" sz="2400" b="0" dirty="0"/>
              <a:t> ál­talában </a:t>
            </a:r>
            <a:r>
              <a:rPr lang="hu-HU" sz="2400" b="0" dirty="0" err="1"/>
              <a:t>fondán</a:t>
            </a:r>
            <a:r>
              <a:rPr lang="hu-HU" sz="2400" b="0" dirty="0"/>
              <a:t>. A kimártott, fényes felületű minyont meleg </a:t>
            </a:r>
            <a:r>
              <a:rPr lang="hu-HU" sz="2400" b="0" dirty="0" err="1"/>
              <a:t>fondánnal</a:t>
            </a:r>
            <a:r>
              <a:rPr lang="hu-HU" sz="2400" b="0" dirty="0"/>
              <a:t> vagy csokoládéval fecskendezzük. A fecskendezést temperált csokoládéval vagy ugrasztott csokoládémáz­zal végezzük </a:t>
            </a:r>
            <a:r>
              <a:rPr lang="hu-HU" sz="2400" b="0" i="1" dirty="0"/>
              <a:t>(12.17.a),b)ábra).</a:t>
            </a:r>
            <a:endParaRPr lang="hu-HU" sz="2400" b="0" dirty="0"/>
          </a:p>
          <a:p>
            <a:r>
              <a:rPr lang="hu-HU" sz="2600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F4DE154D-78DA-4AC2-B16B-4728CC955D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932" y="3583630"/>
            <a:ext cx="1831340" cy="2581275"/>
          </a:xfrm>
          <a:prstGeom prst="rect">
            <a:avLst/>
          </a:prstGeom>
        </p:spPr>
      </p:pic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D0B8E01A-419A-45CF-B081-3E643F882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747464"/>
              </p:ext>
            </p:extLst>
          </p:nvPr>
        </p:nvGraphicFramePr>
        <p:xfrm>
          <a:off x="2534608" y="3186234"/>
          <a:ext cx="6213856" cy="3376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3856">
                  <a:extLst>
                    <a:ext uri="{9D8B030D-6E8A-4147-A177-3AD203B41FA5}">
                      <a16:colId xmlns:a16="http://schemas.microsoft.com/office/drawing/2014/main" val="2493402696"/>
                    </a:ext>
                  </a:extLst>
                </a:gridCol>
              </a:tblGrid>
              <a:tr h="337606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hu-HU" sz="2400" spc="25" dirty="0">
                          <a:effectLst/>
                        </a:rPr>
                        <a:t>A minyonokat belső díszí­</a:t>
                      </a:r>
                      <a:r>
                        <a:rPr lang="hu-HU" sz="2400" spc="5" dirty="0">
                          <a:effectLst/>
                        </a:rPr>
                        <a:t>téssel bevonás előtti cukro­</a:t>
                      </a:r>
                      <a:r>
                        <a:rPr lang="hu-HU" sz="2400" spc="-20" dirty="0">
                          <a:effectLst/>
                        </a:rPr>
                        <a:t>zott gyümölcsfelrakással (pl. </a:t>
                      </a:r>
                      <a:r>
                        <a:rPr lang="hu-HU" sz="2400" spc="10" dirty="0">
                          <a:effectLst/>
                        </a:rPr>
                        <a:t>vöröskereszt minyon) vagy </a:t>
                      </a:r>
                      <a:r>
                        <a:rPr lang="hu-HU" sz="2400" spc="25" dirty="0" err="1">
                          <a:effectLst/>
                        </a:rPr>
                        <a:t>fondán</a:t>
                      </a:r>
                      <a:r>
                        <a:rPr lang="hu-HU" sz="2400" spc="25" dirty="0">
                          <a:effectLst/>
                        </a:rPr>
                        <a:t> mártás után az ízre utaló </a:t>
                      </a:r>
                      <a:r>
                        <a:rPr lang="hu-HU" sz="2400" spc="25" dirty="0" err="1">
                          <a:effectLst/>
                        </a:rPr>
                        <a:t>felrakásos</a:t>
                      </a:r>
                      <a:r>
                        <a:rPr lang="hu-HU" sz="2400" spc="25" dirty="0">
                          <a:effectLst/>
                        </a:rPr>
                        <a:t> dísszel, pl. </a:t>
                      </a:r>
                      <a:r>
                        <a:rPr lang="hu-HU" sz="2400" spc="50" dirty="0">
                          <a:effectLst/>
                        </a:rPr>
                        <a:t>a kávéminyont marcipán-</a:t>
                      </a:r>
                      <a:r>
                        <a:rPr lang="hu-HU" sz="2400" spc="20" dirty="0">
                          <a:effectLst/>
                        </a:rPr>
                        <a:t>vagy csokoládé-kávészem­</a:t>
                      </a:r>
                      <a:r>
                        <a:rPr lang="hu-HU" sz="2400" dirty="0">
                          <a:effectLst/>
                        </a:rPr>
                        <a:t>mel díszítjük.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269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916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C5175E61-346C-4E12-8713-799A6E057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56" y="700385"/>
            <a:ext cx="8384516" cy="3880743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</a:pPr>
            <a:r>
              <a:rPr lang="hu-HU" sz="2400" b="0" spc="10" dirty="0"/>
              <a:t>Ünnepek alkalmával a napi </a:t>
            </a:r>
            <a:r>
              <a:rPr lang="hu-HU" sz="2400" b="0" dirty="0"/>
              <a:t>termékek is ünnepi díszeket </a:t>
            </a:r>
            <a:r>
              <a:rPr lang="hu-HU" sz="2400" b="0" spc="-10" dirty="0"/>
              <a:t>kaphatnak, pl. karácsonykor </a:t>
            </a:r>
            <a:r>
              <a:rPr lang="hu-HU" sz="2400" b="0" spc="-5" dirty="0"/>
              <a:t>apró </a:t>
            </a:r>
            <a:r>
              <a:rPr lang="hu-HU" sz="2400" b="0" spc="-5" dirty="0">
                <a:solidFill>
                  <a:srgbClr val="FF0000"/>
                </a:solidFill>
              </a:rPr>
              <a:t>kiszúrt marcipánharan­</a:t>
            </a:r>
            <a:r>
              <a:rPr lang="hu-HU" sz="2400" b="0" spc="10" dirty="0">
                <a:solidFill>
                  <a:srgbClr val="FF0000"/>
                </a:solidFill>
              </a:rPr>
              <a:t>gokkal, -fenyőkkel, -csilla­</a:t>
            </a:r>
            <a:r>
              <a:rPr lang="hu-HU" sz="2400" b="0" dirty="0">
                <a:solidFill>
                  <a:srgbClr val="FF0000"/>
                </a:solidFill>
              </a:rPr>
              <a:t>gokkal, húsvétkor kiszúrt </a:t>
            </a:r>
            <a:r>
              <a:rPr lang="hu-HU" sz="2400" b="0" spc="-10" dirty="0">
                <a:solidFill>
                  <a:srgbClr val="FF0000"/>
                </a:solidFill>
              </a:rPr>
              <a:t>kacsával, nyuszival vagy to­</a:t>
            </a:r>
            <a:r>
              <a:rPr lang="hu-HU" sz="2400" b="0" dirty="0">
                <a:solidFill>
                  <a:srgbClr val="FF0000"/>
                </a:solidFill>
              </a:rPr>
              <a:t>jáscukorral díszíthetünk.</a:t>
            </a:r>
          </a:p>
          <a:p>
            <a:pPr algn="just">
              <a:spcAft>
                <a:spcPts val="0"/>
              </a:spcAft>
            </a:pPr>
            <a:r>
              <a:rPr lang="hu-HU" sz="2400" spc="30" dirty="0"/>
              <a:t>A zselés desszertek</a:t>
            </a:r>
            <a:r>
              <a:rPr lang="hu-HU" sz="2400" b="0" spc="30" dirty="0"/>
              <a:t>, kosa­</a:t>
            </a:r>
            <a:r>
              <a:rPr lang="hu-HU" sz="2400" b="0" spc="-10" dirty="0"/>
              <a:t>rak dús </a:t>
            </a:r>
            <a:r>
              <a:rPr lang="hu-HU" sz="2400" b="0" spc="-10" dirty="0">
                <a:solidFill>
                  <a:srgbClr val="FF0000"/>
                </a:solidFill>
              </a:rPr>
              <a:t>gyümölcsfelrakással </a:t>
            </a:r>
            <a:r>
              <a:rPr lang="hu-HU" sz="2400" b="0" spc="-20" dirty="0">
                <a:solidFill>
                  <a:srgbClr val="FF0000"/>
                </a:solidFill>
              </a:rPr>
              <a:t>közkedvelt</a:t>
            </a:r>
            <a:r>
              <a:rPr lang="hu-HU" sz="2400" b="0" spc="-20" dirty="0"/>
              <a:t> termékek. A </a:t>
            </a:r>
            <a:r>
              <a:rPr lang="hu-HU" sz="2400" b="0" spc="-20" dirty="0">
                <a:solidFill>
                  <a:srgbClr val="FF0000"/>
                </a:solidFill>
              </a:rPr>
              <a:t>gyü­</a:t>
            </a:r>
            <a:r>
              <a:rPr lang="hu-HU" sz="2400" b="0" spc="10" dirty="0">
                <a:solidFill>
                  <a:srgbClr val="FF0000"/>
                </a:solidFill>
              </a:rPr>
              <a:t>mölcsöket áttetsző zselével </a:t>
            </a:r>
            <a:r>
              <a:rPr lang="hu-HU" sz="2400" b="0" spc="-5" dirty="0">
                <a:solidFill>
                  <a:srgbClr val="FF0000"/>
                </a:solidFill>
              </a:rPr>
              <a:t>vékonyan </a:t>
            </a:r>
            <a:r>
              <a:rPr lang="hu-HU" sz="2400" b="0" spc="-5" dirty="0" err="1">
                <a:solidFill>
                  <a:srgbClr val="FF0000"/>
                </a:solidFill>
              </a:rPr>
              <a:t>zselézzük</a:t>
            </a:r>
            <a:r>
              <a:rPr lang="hu-HU" sz="2400" b="0" spc="-5" dirty="0">
                <a:solidFill>
                  <a:srgbClr val="FF0000"/>
                </a:solidFill>
              </a:rPr>
              <a:t>, hogy a </a:t>
            </a:r>
            <a:r>
              <a:rPr lang="hu-HU" sz="2400" b="0" spc="-10" dirty="0">
                <a:solidFill>
                  <a:srgbClr val="FF0000"/>
                </a:solidFill>
              </a:rPr>
              <a:t>gyümölcs természetes színe, </a:t>
            </a:r>
            <a:r>
              <a:rPr lang="hu-HU" sz="2400" b="0" dirty="0">
                <a:solidFill>
                  <a:srgbClr val="FF0000"/>
                </a:solidFill>
              </a:rPr>
              <a:t>formája érvényesüljön.</a:t>
            </a:r>
          </a:p>
          <a:p>
            <a:pPr algn="just">
              <a:spcBef>
                <a:spcPts val="180"/>
              </a:spcBef>
              <a:spcAft>
                <a:spcPts val="720"/>
              </a:spcAft>
            </a:pPr>
            <a:r>
              <a:rPr lang="hu-HU" sz="2400" spc="15" dirty="0"/>
              <a:t>Az omlós tésztából </a:t>
            </a:r>
            <a:r>
              <a:rPr lang="hu-HU" sz="2400" b="0" spc="15" dirty="0"/>
              <a:t>készült </a:t>
            </a:r>
            <a:r>
              <a:rPr lang="hu-HU" sz="2400" b="0" spc="-10" dirty="0"/>
              <a:t>desszerteket sütés előtt vagy </a:t>
            </a:r>
            <a:r>
              <a:rPr lang="hu-HU" sz="2400" b="0" spc="-20" dirty="0"/>
              <a:t>bevonás </a:t>
            </a:r>
            <a:r>
              <a:rPr lang="hu-HU" sz="2400" spc="-20" dirty="0"/>
              <a:t>után dióval, mandu­</a:t>
            </a:r>
            <a:r>
              <a:rPr lang="hu-HU" sz="2400" dirty="0"/>
              <a:t>lával megszórjuk</a:t>
            </a:r>
            <a:r>
              <a:rPr lang="hu-HU" sz="2400" b="0" dirty="0"/>
              <a:t>.</a:t>
            </a:r>
          </a:p>
          <a:p>
            <a:pPr algn="just">
              <a:spcBef>
                <a:spcPts val="180"/>
              </a:spcBef>
              <a:spcAft>
                <a:spcPts val="720"/>
              </a:spcAft>
            </a:pPr>
            <a:endParaRPr lang="hu-HU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80"/>
              </a:spcBef>
              <a:spcAft>
                <a:spcPts val="720"/>
              </a:spcAft>
            </a:pPr>
            <a:endParaRPr lang="hu-HU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80"/>
              </a:spcBef>
              <a:spcAft>
                <a:spcPts val="720"/>
              </a:spcAft>
            </a:pPr>
            <a:endParaRPr lang="hu-HU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80"/>
              </a:spcBef>
              <a:spcAft>
                <a:spcPts val="720"/>
              </a:spcAft>
            </a:pPr>
            <a:endParaRPr lang="hu-HU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478BC2B-E8E2-499E-A6AE-C2F17A1B624D}"/>
              </a:ext>
            </a:extLst>
          </p:cNvPr>
          <p:cNvSpPr txBox="1"/>
          <p:nvPr/>
        </p:nvSpPr>
        <p:spPr>
          <a:xfrm>
            <a:off x="219932" y="976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2E124C65-249A-49F2-849E-153ADD452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r="4281" b="16400"/>
          <a:stretch/>
        </p:blipFill>
        <p:spPr>
          <a:xfrm>
            <a:off x="3839436" y="4241304"/>
            <a:ext cx="4371999" cy="2592288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3E09EE0-4EE3-47D6-92CC-234A3AE5E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8" y="4233862"/>
            <a:ext cx="2563412" cy="25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0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282" y="510499"/>
            <a:ext cx="8753202" cy="4322658"/>
          </a:xfrm>
        </p:spPr>
        <p:txBody>
          <a:bodyPr>
            <a:normAutofit lnSpcReduction="10000"/>
          </a:bodyPr>
          <a:lstStyle/>
          <a:p>
            <a:r>
              <a:rPr lang="hu-HU" sz="2400" i="1" dirty="0"/>
              <a:t>Marcipános sütemények díszítése</a:t>
            </a:r>
            <a:endParaRPr lang="hu-HU" sz="2400" dirty="0"/>
          </a:p>
          <a:p>
            <a:r>
              <a:rPr lang="hu-HU" sz="2400" b="0" dirty="0"/>
              <a:t>A marcipános desszerteket </a:t>
            </a:r>
            <a:r>
              <a:rPr lang="hu-HU" sz="2400" b="0" dirty="0">
                <a:solidFill>
                  <a:srgbClr val="FF0000"/>
                </a:solidFill>
              </a:rPr>
              <a:t>burkoljuk, mintá­zófával </a:t>
            </a:r>
            <a:r>
              <a:rPr lang="hu-HU" sz="2400" b="0" dirty="0"/>
              <a:t>formázzuk. Ételfestékkel a gyümölcs színeivel </a:t>
            </a:r>
            <a:r>
              <a:rPr lang="hu-HU" sz="2400" b="0" dirty="0">
                <a:solidFill>
                  <a:srgbClr val="FF0000"/>
                </a:solidFill>
              </a:rPr>
              <a:t>megfújjuk, spricceljük</a:t>
            </a:r>
            <a:r>
              <a:rPr lang="hu-HU" sz="2400" b="0" dirty="0"/>
              <a:t>. Formázott </a:t>
            </a:r>
            <a:r>
              <a:rPr lang="hu-HU" sz="2400" b="0" dirty="0">
                <a:solidFill>
                  <a:srgbClr val="FF0000"/>
                </a:solidFill>
              </a:rPr>
              <a:t>marcipánszárral, -levéllel díszítjük.</a:t>
            </a:r>
          </a:p>
          <a:p>
            <a:r>
              <a:rPr lang="hu-HU" sz="2400" i="1" dirty="0"/>
              <a:t>Csemegék díszítése</a:t>
            </a:r>
            <a:endParaRPr lang="hu-HU" sz="2400" dirty="0"/>
          </a:p>
          <a:p>
            <a:r>
              <a:rPr lang="hu-HU" sz="2400" b="0" dirty="0"/>
              <a:t>A csemegéket </a:t>
            </a:r>
            <a:r>
              <a:rPr lang="hu-HU" sz="2400" b="0" dirty="0">
                <a:solidFill>
                  <a:srgbClr val="FF0000"/>
                </a:solidFill>
              </a:rPr>
              <a:t>csokoládéval mártjuk</a:t>
            </a:r>
            <a:r>
              <a:rPr lang="hu-HU" sz="2400" b="0" dirty="0"/>
              <a:t> vagy húzzuk át. A vágott csemegék dísze a termék nevének csokoládéval való fecskendezése is lehet, pl. Bohém, Kongó, Sacher.</a:t>
            </a:r>
          </a:p>
          <a:p>
            <a:r>
              <a:rPr lang="hu-HU" sz="2400" b="0" dirty="0"/>
              <a:t>A vágott csemegék oldalát mártás után szeletelt mandulával, mogyoróval panírozhatjuk</a:t>
            </a:r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B62AA10-5302-4A80-AC45-60336841D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8" y="4477275"/>
            <a:ext cx="2895408" cy="193404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D6131DB-C75C-43B4-B3D9-70E520470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64" y="4293582"/>
            <a:ext cx="3066420" cy="23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04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 </a:t>
            </a:r>
            <a:r>
              <a:rPr lang="hu-HU" sz="2400" b="0" dirty="0"/>
              <a:t>(pl. a Deák-csemegét), a bomba alakú cseme­géket darált grillázzsal,. tortadarával paníroz­hatjuk (pl. grillázsbomba, </a:t>
            </a:r>
            <a:r>
              <a:rPr lang="hu-HU" sz="2400" b="0" dirty="0">
                <a:solidFill>
                  <a:srgbClr val="FF0000"/>
                </a:solidFill>
              </a:rPr>
              <a:t>Royal bomba)</a:t>
            </a:r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endParaRPr lang="hu-HU" sz="2400" b="0" dirty="0"/>
          </a:p>
          <a:p>
            <a:r>
              <a:rPr lang="hu-HU" sz="2400" b="0" dirty="0"/>
              <a:t>A csemegéknél gyakori </a:t>
            </a:r>
            <a:r>
              <a:rPr lang="hu-HU" sz="2400" b="0" dirty="0">
                <a:solidFill>
                  <a:srgbClr val="FF0000"/>
                </a:solidFill>
              </a:rPr>
              <a:t>a belső díszítés</a:t>
            </a:r>
            <a:r>
              <a:rPr lang="hu-HU" sz="2400" b="0" dirty="0"/>
              <a:t>, itt a terméket áthúzás előtt krémmel díszíthetjük, dermesztjük (pl. a </a:t>
            </a:r>
            <a:r>
              <a:rPr lang="hu-HU" sz="2400" b="0" dirty="0">
                <a:solidFill>
                  <a:srgbClr val="FF0000"/>
                </a:solidFill>
              </a:rPr>
              <a:t>tüskés bombát, a Bambi csemegét).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5D3B6B9-9DB1-4927-80D2-ED5C18059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4825"/>
            <a:ext cx="2902843" cy="199299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D2EB32A-CDAB-4A7D-B8D1-E790B32D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3" t="47900" r="13413" b="18500"/>
          <a:stretch/>
        </p:blipFill>
        <p:spPr>
          <a:xfrm>
            <a:off x="6342335" y="1832621"/>
            <a:ext cx="2594186" cy="230425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2472116-7A2A-4838-B15D-95075508EA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4412" r="17239" b="34804"/>
          <a:stretch/>
        </p:blipFill>
        <p:spPr>
          <a:xfrm>
            <a:off x="261854" y="2016598"/>
            <a:ext cx="2902843" cy="18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7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004" y="1034814"/>
            <a:ext cx="8753202" cy="5688632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 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g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 temper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dszereit a 10.3. alfejezetben 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megismerhett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A h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a temper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előtt a csokol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minő-</a:t>
            </a:r>
            <a:r>
              <a:rPr lang="en-US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ggően 0-20% kaka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vajjal lehets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i="1" dirty="0">
                <a:solidFill>
                  <a:srgbClr val="7F693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i="1" dirty="0">
                <a:solidFill>
                  <a:srgbClr val="7F69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t-, tej-, </a:t>
            </a:r>
            <a:r>
              <a:rPr lang="hu-HU" altLang="hu-HU" sz="2400" i="1" dirty="0">
                <a:solidFill>
                  <a:srgbClr val="7F693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i="1" dirty="0">
                <a:solidFill>
                  <a:srgbClr val="7F69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feh</a:t>
            </a:r>
            <a:r>
              <a:rPr lang="hu-HU" altLang="hu-HU" sz="2400" i="1" dirty="0">
                <a:solidFill>
                  <a:srgbClr val="7F693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i="1" dirty="0">
                <a:solidFill>
                  <a:srgbClr val="7F69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lang="hu-HU" altLang="hu-HU" sz="2400" i="1" dirty="0" err="1">
                <a:solidFill>
                  <a:srgbClr val="7F69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400" i="1" dirty="0" err="1">
                <a:solidFill>
                  <a:srgbClr val="7F693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i="1" dirty="0" err="1">
                <a:solidFill>
                  <a:srgbClr val="7F69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massza</a:t>
            </a:r>
            <a:endParaRPr lang="hu-HU" altLang="hu-HU" sz="2400" i="1" dirty="0">
              <a:solidFill>
                <a:srgbClr val="7F69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t-, tej-, 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feh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bevon</a:t>
            </a:r>
            <a:r>
              <a:rPr lang="hu-HU" altLang="hu-HU" sz="2400" b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massza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nyi zsirad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kot 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tartalmaz, olcs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bb term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kekhez 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csokol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hu-HU" altLang="hu-HU" sz="24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helyett 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haszn</a:t>
            </a:r>
            <a:r>
              <a:rPr lang="hu-HU" altLang="hu-HU" sz="24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ljuk.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Temperálást nem igényelnek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vízgőzön 40­-50 °C-</a:t>
            </a:r>
            <a:r>
              <a:rPr lang="hu-HU" altLang="hu-HU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megolvasztjuk, 0-20%ban étolajjal vagy keményített növényi zsiradékkal hí­gítjuk.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400" b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Általában az étbevonót bevonásra és mártásra, a tej- és fehér bevonót fecskende­zéshez alkalmazzuk.</a:t>
            </a:r>
            <a:r>
              <a:rPr lang="hu-HU" altLang="hu-HU" sz="1400" b="0" dirty="0"/>
              <a:t> </a:t>
            </a:r>
            <a:endParaRPr lang="hu-HU" altLang="hu-HU" sz="4000" b="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A446F11-5997-4641-8C40-DC5685258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" y="1634952"/>
            <a:ext cx="21993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Line 1">
            <a:extLst>
              <a:ext uri="{FF2B5EF4-FFF2-40B4-BE49-F238E27FC236}">
                <a16:creationId xmlns:a16="http://schemas.microsoft.com/office/drawing/2014/main" id="{19F42865-A838-40CD-9A0A-965D1A811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-1395624" y="2132856"/>
            <a:ext cx="0" cy="457200"/>
          </a:xfrm>
          <a:prstGeom prst="line">
            <a:avLst/>
          </a:prstGeom>
          <a:noFill/>
          <a:ln w="6985">
            <a:solidFill>
              <a:srgbClr val="8C645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9433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818" y="682688"/>
            <a:ext cx="8878962" cy="5925942"/>
          </a:xfrm>
        </p:spPr>
        <p:txBody>
          <a:bodyPr>
            <a:noAutofit/>
          </a:bodyPr>
          <a:lstStyle/>
          <a:p>
            <a:r>
              <a:rPr lang="hu-HU" sz="2400" dirty="0"/>
              <a:t>Teasütemények díszítése</a:t>
            </a:r>
          </a:p>
          <a:p>
            <a:r>
              <a:rPr lang="hu-HU" sz="2400" b="0" dirty="0"/>
              <a:t>Az </a:t>
            </a:r>
            <a:r>
              <a:rPr lang="hu-HU" sz="2400" dirty="0"/>
              <a:t>édes teasütemények </a:t>
            </a:r>
            <a:r>
              <a:rPr lang="hu-HU" sz="2400" b="0" dirty="0"/>
              <a:t>leggyakoribb dí­szítése a </a:t>
            </a:r>
            <a:r>
              <a:rPr lang="hu-HU" sz="2400" b="0" dirty="0">
                <a:solidFill>
                  <a:srgbClr val="FF0000"/>
                </a:solidFill>
              </a:rPr>
              <a:t>csokoládéba mártás, áthúzás</a:t>
            </a:r>
            <a:r>
              <a:rPr lang="hu-HU" sz="2400" b="0" dirty="0"/>
              <a:t>. A nyomózsákkal alakított teasütemények nagy </a:t>
            </a:r>
            <a:r>
              <a:rPr lang="hu-HU" sz="2400" b="0" dirty="0">
                <a:solidFill>
                  <a:srgbClr val="FF0000"/>
                </a:solidFill>
              </a:rPr>
              <a:t>részét félbe, átlósan márthatjuk </a:t>
            </a:r>
            <a:r>
              <a:rPr lang="hu-HU" sz="2400" b="0" dirty="0"/>
              <a:t>vagy csoko­ládéval fecskendezzük. A kiszúrt teasütemé­nyeket egészben márthatjuk, felületét olajos magvakkal, cukrozott gyümölccsel felrakjuk. A szeleteléssel készülő teasüteményeket át­húzzuk, színezett kókusszal hinthetjük vagy marcipánnal burkoljuk.</a:t>
            </a:r>
          </a:p>
          <a:p>
            <a:endParaRPr lang="hu-HU" sz="2400" b="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80277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52" y="716089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4AC8C4D-11C1-40BB-8BAE-1B0D01DA8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0" y="3861048"/>
            <a:ext cx="4197290" cy="266429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135C37C-A1F1-42D2-9F63-42B56404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09" t="-61054" r="-15647" b="-11903"/>
          <a:stretch/>
        </p:blipFill>
        <p:spPr>
          <a:xfrm>
            <a:off x="2698032" y="2310763"/>
            <a:ext cx="6037924" cy="452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15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850" y="584684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Nehéz sós teasüteményeknél </a:t>
            </a:r>
            <a:r>
              <a:rPr lang="hu-HU" sz="2400" b="0" dirty="0"/>
              <a:t>a tésztát nyújtófával recézzük, tojással lekenjük. Mag­vakkal, reszelt sajttal beszórhatjuk, szeletelt mandulával felrakhatjuk.</a:t>
            </a:r>
          </a:p>
          <a:p>
            <a:r>
              <a:rPr lang="hu-HU" sz="2400" dirty="0"/>
              <a:t>Könnyű töltött és töltetlen sós teasüte­ményeket </a:t>
            </a:r>
            <a:r>
              <a:rPr lang="hu-HU" sz="2400" b="0" dirty="0"/>
              <a:t>magvakkal, sajttal szórhatjuk, a töltött nyitott hasékat, fánkokat sajttal paní­rozhatjuk, rendezvényekre szalámirózsákkal, kaviárral, citromszeletekkel, koktélparadi­csommal díszíthetjük.</a:t>
            </a:r>
            <a:endParaRPr lang="hu-HU" sz="2400" b="0" dirty="0">
              <a:solidFill>
                <a:srgbClr val="FF0000"/>
              </a:solidFill>
            </a:endParaRP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42643E8-1BEA-48AD-AA39-9C8B8A910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45219" r="55667" b="3390"/>
          <a:stretch/>
        </p:blipFill>
        <p:spPr>
          <a:xfrm>
            <a:off x="539552" y="3855531"/>
            <a:ext cx="3130487" cy="213599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D877697-2F06-45A6-B739-82924D28F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70" y="3356992"/>
            <a:ext cx="3229186" cy="32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6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9" y="454715"/>
            <a:ext cx="8753202" cy="3984798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Bonhonok díszítése</a:t>
            </a:r>
          </a:p>
          <a:p>
            <a:r>
              <a:rPr lang="hu-HU" sz="2400" b="0" dirty="0"/>
              <a:t>A mártott bonbonokat </a:t>
            </a:r>
            <a:r>
              <a:rPr lang="hu-HU" sz="2400" b="0" dirty="0">
                <a:solidFill>
                  <a:srgbClr val="FF0000"/>
                </a:solidFill>
              </a:rPr>
              <a:t>csokoládéfecskende­zéssel, az ízzel harmonizáló </a:t>
            </a:r>
            <a:r>
              <a:rPr lang="hu-HU" sz="2400" b="0" dirty="0" err="1">
                <a:solidFill>
                  <a:srgbClr val="FF0000"/>
                </a:solidFill>
              </a:rPr>
              <a:t>felrakásos</a:t>
            </a:r>
            <a:r>
              <a:rPr lang="hu-HU" sz="2400" b="0" dirty="0">
                <a:solidFill>
                  <a:srgbClr val="FF0000"/>
                </a:solidFill>
              </a:rPr>
              <a:t> dísszel díszítjük.</a:t>
            </a:r>
            <a:r>
              <a:rPr lang="hu-HU" sz="2400" b="0" dirty="0"/>
              <a:t> A csokoládé megkötése előtt enyhén </a:t>
            </a:r>
            <a:r>
              <a:rPr lang="hu-HU" sz="2400" b="0" dirty="0">
                <a:solidFill>
                  <a:srgbClr val="FF0000"/>
                </a:solidFill>
              </a:rPr>
              <a:t>pörkölt magvakkal, grillázs-, marci­pán- és csokoládélapokkal emeljük </a:t>
            </a:r>
            <a:r>
              <a:rPr lang="hu-HU" sz="2400" b="0" dirty="0"/>
              <a:t>ki a bon­bonok szépségét.</a:t>
            </a:r>
          </a:p>
          <a:p>
            <a:r>
              <a:rPr lang="hu-HU" sz="2400" b="0" dirty="0"/>
              <a:t>A gömb alakú bonbonokat </a:t>
            </a:r>
            <a:r>
              <a:rPr lang="hu-HU" sz="2400" b="0" dirty="0">
                <a:solidFill>
                  <a:srgbClr val="FF0000"/>
                </a:solidFill>
              </a:rPr>
              <a:t>csokoládéval </a:t>
            </a:r>
            <a:r>
              <a:rPr lang="hu-HU" sz="2400" b="0" dirty="0" err="1">
                <a:solidFill>
                  <a:srgbClr val="FF0000"/>
                </a:solidFill>
              </a:rPr>
              <a:t>borzasítjuk</a:t>
            </a:r>
            <a:r>
              <a:rPr lang="hu-HU" sz="2400" b="0" dirty="0">
                <a:solidFill>
                  <a:srgbClr val="FF0000"/>
                </a:solidFill>
              </a:rPr>
              <a:t> </a:t>
            </a:r>
            <a:r>
              <a:rPr lang="hu-HU" sz="2400" b="0" dirty="0"/>
              <a:t>vagy </a:t>
            </a:r>
            <a:r>
              <a:rPr lang="hu-HU" sz="2400" b="0" dirty="0">
                <a:solidFill>
                  <a:srgbClr val="FF0000"/>
                </a:solidFill>
              </a:rPr>
              <a:t>csokoládéforgáccsal, </a:t>
            </a:r>
            <a:r>
              <a:rPr lang="hu-HU" sz="2400" b="0" dirty="0" err="1">
                <a:solidFill>
                  <a:srgbClr val="FF0000"/>
                </a:solidFill>
              </a:rPr>
              <a:t>ka­kaóporral</a:t>
            </a:r>
            <a:r>
              <a:rPr lang="hu-HU" sz="2400" b="0" dirty="0">
                <a:solidFill>
                  <a:srgbClr val="FF0000"/>
                </a:solidFill>
              </a:rPr>
              <a:t>, darált olajos magvakkal paníroz­zuk. </a:t>
            </a:r>
            <a:r>
              <a:rPr lang="hu-HU" sz="2400" b="0" dirty="0"/>
              <a:t>A műanyag formába öntött bonbonoknál öntés előtt a formát belülről kontrasztos szí­nű temperált </a:t>
            </a:r>
            <a:r>
              <a:rPr lang="hu-HU" sz="2400" b="0" dirty="0">
                <a:solidFill>
                  <a:srgbClr val="FF0000"/>
                </a:solidFill>
              </a:rPr>
              <a:t>csokoládéval fecskendezhetjük </a:t>
            </a:r>
            <a:r>
              <a:rPr lang="hu-HU" dirty="0" err="1"/>
              <a:t>kakaómasszával</a:t>
            </a:r>
            <a:r>
              <a:rPr lang="hu-HU" dirty="0"/>
              <a:t> kifesthetjük, kompresszorral befújhatjuk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84" name="Picture 4" descr="Image result for bonbonok">
            <a:extLst>
              <a:ext uri="{FF2B5EF4-FFF2-40B4-BE49-F238E27FC236}">
                <a16:creationId xmlns:a16="http://schemas.microsoft.com/office/drawing/2014/main" id="{2EE3E463-0475-4459-A847-A295D492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58112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44C1823-39B4-4ABB-B8AC-112139466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96" y="4211539"/>
            <a:ext cx="3158480" cy="264646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DF2B088-F67B-4BC3-B497-A71DE719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65" y="4823420"/>
            <a:ext cx="3007003" cy="18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85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966" y="740549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12.3. A különleges díszítés módszerei</a:t>
            </a:r>
          </a:p>
          <a:p>
            <a:r>
              <a:rPr lang="hu-HU" sz="2400" b="0" dirty="0"/>
              <a:t>A különleges díszítéssel alkalmi, kirakati vagy kiállítási díszmunkákat készítünk.</a:t>
            </a:r>
          </a:p>
          <a:p>
            <a:r>
              <a:rPr lang="hu-HU" sz="2400" b="0" dirty="0"/>
              <a:t>A felhasznált anyagok szerint: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90E9376-C473-40D8-A51E-B602621E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3" y="3068959"/>
            <a:ext cx="4705641" cy="2904679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FACBED7-C044-4706-9299-390AD51BB04D}"/>
              </a:ext>
            </a:extLst>
          </p:cNvPr>
          <p:cNvSpPr/>
          <p:nvPr/>
        </p:nvSpPr>
        <p:spPr>
          <a:xfrm>
            <a:off x="312756" y="6223564"/>
            <a:ext cx="3257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használhatunk díszítésre.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76904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12.3.1. Csokoládédíszítés</a:t>
            </a:r>
          </a:p>
          <a:p>
            <a:r>
              <a:rPr lang="hu-HU" sz="2400" b="0" dirty="0"/>
              <a:t>A csokoládé bevonásra és formázásra egy­aránt alkalmas.</a:t>
            </a:r>
          </a:p>
          <a:p>
            <a:r>
              <a:rPr lang="hu-HU" sz="2400" b="0" dirty="0"/>
              <a:t>Csokoládébevonatok</a:t>
            </a:r>
          </a:p>
          <a:p>
            <a:r>
              <a:rPr lang="hu-HU" sz="2400" b="0" dirty="0"/>
              <a:t>A csokoládé az alkalmi dísztorták kedvelt bevonata. A felületet </a:t>
            </a:r>
            <a:r>
              <a:rPr lang="hu-HU" sz="2400" b="0" dirty="0">
                <a:solidFill>
                  <a:srgbClr val="FF0000"/>
                </a:solidFill>
              </a:rPr>
              <a:t>fecskendezéssel, a cso­koládé színárnyalatainak keverésével vagy kompresszoros porlasztással </a:t>
            </a:r>
            <a:r>
              <a:rPr lang="hu-HU" sz="2400" b="0" dirty="0"/>
              <a:t>tesszük külön­legessé.</a:t>
            </a:r>
          </a:p>
          <a:p>
            <a:r>
              <a:rPr lang="hu-HU" sz="2400" dirty="0"/>
              <a:t>A megdermedt étcsokoládé-bevonatot </a:t>
            </a:r>
            <a:r>
              <a:rPr lang="hu-HU" sz="2400" b="0" dirty="0"/>
              <a:t>temperált csokoládéval a teljes felü­letre is fecskendezhetjük. </a:t>
            </a:r>
            <a:r>
              <a:rPr lang="hu-HU" sz="2400" b="0" dirty="0">
                <a:solidFill>
                  <a:srgbClr val="FF0000"/>
                </a:solidFill>
              </a:rPr>
              <a:t>A sötét, fényes bevonat kiemeli a világosabb marcipán- vagy csokoládédíszeket</a:t>
            </a:r>
            <a:r>
              <a:rPr lang="hu-HU" sz="2400" b="0" dirty="0"/>
              <a:t>.</a:t>
            </a:r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65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pPr lvl="0" fontAlgn="base"/>
            <a:r>
              <a:rPr lang="hu-HU" sz="2400" dirty="0"/>
              <a:t>Márványos felületet kapunk</a:t>
            </a:r>
            <a:r>
              <a:rPr lang="hu-HU" sz="2400" b="0" dirty="0"/>
              <a:t>, ha a tor­tát higított temperált </a:t>
            </a:r>
            <a:r>
              <a:rPr lang="hu-HU" sz="2400" b="0" dirty="0">
                <a:solidFill>
                  <a:srgbClr val="FF0000"/>
                </a:solidFill>
              </a:rPr>
              <a:t>fehércsokoládéval</a:t>
            </a:r>
            <a:r>
              <a:rPr lang="hu-HU" sz="2400" b="0" dirty="0"/>
              <a:t> áthúzzuk, megkötés előtt temperált ét­csokoládéval szabálytalan vonalakkal fecskendezzük, és a vonalakat haj­szárítóval megfújjuk </a:t>
            </a:r>
            <a:r>
              <a:rPr lang="hu-HU" sz="2400" b="0" i="1" dirty="0"/>
              <a:t>(12.18. ábra).</a:t>
            </a:r>
            <a:endParaRPr lang="hu-HU" sz="2400" b="0" dirty="0"/>
          </a:p>
          <a:p>
            <a:r>
              <a:rPr lang="hu-HU" sz="2400" dirty="0"/>
              <a:t>Bársonyos, enyhén rücskös felüle­tet </a:t>
            </a:r>
            <a:r>
              <a:rPr lang="hu-HU" sz="2400" b="0" dirty="0"/>
              <a:t>kapunk, ha fagyasztott termékre kompresszorral csokoládét por­lasztunk. A csokoládé fújásához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337D004F-088A-4E90-BA4D-13D8882A5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13648" y="3259971"/>
            <a:ext cx="3219053" cy="3313023"/>
          </a:xfrm>
          <a:prstGeom prst="rect">
            <a:avLst/>
          </a:prstGeom>
        </p:spPr>
      </p:pic>
      <p:pic>
        <p:nvPicPr>
          <p:cNvPr id="11" name="pic">
            <a:extLst>
              <a:ext uri="{FF2B5EF4-FFF2-40B4-BE49-F238E27FC236}">
                <a16:creationId xmlns:a16="http://schemas.microsoft.com/office/drawing/2014/main" id="{E4726029-3A92-45FC-B2F9-F26545B5D1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19672" y="3259971"/>
            <a:ext cx="4169395" cy="32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86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artalom helye 11">
            <a:extLst>
              <a:ext uri="{FF2B5EF4-FFF2-40B4-BE49-F238E27FC236}">
                <a16:creationId xmlns:a16="http://schemas.microsoft.com/office/drawing/2014/main" id="{7AFE64FE-50F1-4A65-B5DF-0F21FF83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32" y="682688"/>
            <a:ext cx="8496944" cy="43735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hu-HU" sz="2400" b="0" dirty="0"/>
              <a:t>legalább 100 W teljesítményű fal-</a:t>
            </a:r>
            <a:r>
              <a:rPr lang="hu-HU" sz="2400" b="0" spc="-25" dirty="0"/>
              <a:t>festékszóró komp­</a:t>
            </a:r>
            <a:r>
              <a:rPr lang="hu-HU" sz="2400" b="0" spc="25" dirty="0"/>
              <a:t>resszort használ­</a:t>
            </a:r>
            <a:r>
              <a:rPr lang="hu-HU" sz="2400" b="0" spc="-30" dirty="0"/>
              <a:t>junk. </a:t>
            </a:r>
            <a:r>
              <a:rPr lang="hu-HU" sz="2400" b="0" dirty="0"/>
              <a:t>50%	felolvasz</a:t>
            </a:r>
            <a:r>
              <a:rPr lang="hu-HU" sz="2400" b="0" spc="20" dirty="0"/>
              <a:t>tott ét-, tej- vagy </a:t>
            </a:r>
            <a:r>
              <a:rPr lang="hu-HU" sz="2400" b="0" spc="-25" dirty="0"/>
              <a:t>fehércsokoládét </a:t>
            </a:r>
            <a:r>
              <a:rPr lang="hu-HU" sz="2400" b="0" spc="25" dirty="0"/>
              <a:t>50% kakaóvajjal </a:t>
            </a:r>
            <a:r>
              <a:rPr lang="hu-HU" sz="2400" b="0" spc="-30" dirty="0"/>
              <a:t>összekeverünk, </a:t>
            </a:r>
            <a:r>
              <a:rPr lang="hu-HU" sz="2400" b="0" spc="-5" dirty="0"/>
              <a:t>hőmérsékletét 35­-</a:t>
            </a:r>
            <a:r>
              <a:rPr lang="hu-HU" sz="2400" b="0" spc="-35" dirty="0"/>
              <a:t>40 °C-ra beállítjuk, </a:t>
            </a:r>
            <a:r>
              <a:rPr lang="hu-HU" sz="2400" b="0" spc="-25" dirty="0"/>
              <a:t>majd a festékszóró tartályába öntjük. A mélyhűtött torta  </a:t>
            </a:r>
            <a:r>
              <a:rPr lang="hu-HU" sz="2400" b="0" dirty="0"/>
              <a:t>felületét több réteggel lefújjuk. Minden réteg között a tortát újból fagyasztjuk. </a:t>
            </a:r>
          </a:p>
          <a:p>
            <a:pPr>
              <a:spcAft>
                <a:spcPts val="0"/>
              </a:spcAft>
            </a:pPr>
            <a:r>
              <a:rPr lang="hu-HU" sz="2400" b="0" dirty="0"/>
              <a:t>A bársonyos csokoládéfelületet nem csak dísztortáknál </a:t>
            </a:r>
            <a:r>
              <a:rPr lang="hu-HU" sz="2400" b="0" i="1" dirty="0"/>
              <a:t>(12.19. ábra) </a:t>
            </a:r>
            <a:r>
              <a:rPr lang="hu-HU" sz="2400" b="0" dirty="0">
                <a:solidFill>
                  <a:srgbClr val="FF0000"/>
                </a:solidFill>
              </a:rPr>
              <a:t>üreges csokoládédíszeknél, hanem tej színes desszerteknél is alkalmazzuk</a:t>
            </a:r>
            <a:endParaRPr lang="hu-HU" sz="2400" b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6624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Üreges csokoládédíszek</a:t>
            </a:r>
          </a:p>
          <a:p>
            <a:r>
              <a:rPr lang="hu-HU" sz="2400" b="0" dirty="0"/>
              <a:t>Az üreges csokoládédíszeket régebben fém ma </a:t>
            </a:r>
            <a:r>
              <a:rPr lang="hu-HU" sz="2400" b="0" dirty="0">
                <a:solidFill>
                  <a:srgbClr val="FF0000"/>
                </a:solidFill>
              </a:rPr>
              <a:t>műanyag formában készítjük.</a:t>
            </a:r>
          </a:p>
          <a:p>
            <a:r>
              <a:rPr lang="hu-HU" sz="2400" b="0" dirty="0"/>
              <a:t>Az </a:t>
            </a:r>
            <a:r>
              <a:rPr lang="hu-HU" sz="2400" b="0" dirty="0">
                <a:solidFill>
                  <a:srgbClr val="FF0000"/>
                </a:solidFill>
              </a:rPr>
              <a:t>ét-, fehér- vagy tejcsokoládé </a:t>
            </a:r>
            <a:r>
              <a:rPr lang="hu-HU" sz="2400" b="0" dirty="0"/>
              <a:t>egyaránt fel</a:t>
            </a:r>
          </a:p>
          <a:p>
            <a:r>
              <a:rPr lang="hu-HU" sz="2400" b="0" dirty="0"/>
              <a:t>használható üreges csokoládédíszek előállításához</a:t>
            </a:r>
            <a:r>
              <a:rPr lang="hu-HU" sz="2800" dirty="0"/>
              <a:t>.</a:t>
            </a:r>
          </a:p>
          <a:p>
            <a:r>
              <a:rPr lang="hu-HU" sz="2800" dirty="0"/>
              <a:t> </a:t>
            </a:r>
            <a:r>
              <a:rPr lang="hu-HU" sz="2400" b="0" dirty="0"/>
              <a:t>Megkülönböztetünk </a:t>
            </a:r>
            <a:r>
              <a:rPr lang="hu-HU" sz="2400" b="0" dirty="0">
                <a:solidFill>
                  <a:srgbClr val="FF0000"/>
                </a:solidFill>
              </a:rPr>
              <a:t>nyitott vagy zárt formákat</a:t>
            </a:r>
            <a:r>
              <a:rPr lang="hu-HU" sz="2400" b="0" dirty="0"/>
              <a:t>. Mindkettő </a:t>
            </a:r>
            <a:r>
              <a:rPr lang="hu-HU" sz="2400" b="0" dirty="0">
                <a:solidFill>
                  <a:srgbClr val="FF0000"/>
                </a:solidFill>
              </a:rPr>
              <a:t>két részből áll, amelye­ket kapcsokkal rögzítünk egymáshoz.</a:t>
            </a:r>
          </a:p>
          <a:p>
            <a:r>
              <a:rPr lang="hu-HU" sz="2400" b="0" dirty="0"/>
              <a:t>Fontos, hogy </a:t>
            </a:r>
            <a:r>
              <a:rPr lang="hu-HU" sz="2400" b="0" dirty="0">
                <a:solidFill>
                  <a:srgbClr val="FF0000"/>
                </a:solidFill>
              </a:rPr>
              <a:t>tökéletesen tiszta</a:t>
            </a:r>
            <a:r>
              <a:rPr lang="hu-HU" sz="2400" b="0" dirty="0"/>
              <a:t>, a csokolá­déval megegyező hőmérsékletű </a:t>
            </a:r>
            <a:r>
              <a:rPr lang="hu-HU" sz="2400" b="0" dirty="0">
                <a:solidFill>
                  <a:srgbClr val="FF0000"/>
                </a:solidFill>
              </a:rPr>
              <a:t>formákkal dolgozzunk</a:t>
            </a:r>
            <a:r>
              <a:rPr lang="hu-HU" sz="2400" b="0" dirty="0"/>
              <a:t>. </a:t>
            </a:r>
          </a:p>
          <a:p>
            <a:r>
              <a:rPr lang="hu-HU" sz="2400" b="0" dirty="0"/>
              <a:t>A formákat </a:t>
            </a:r>
            <a:r>
              <a:rPr lang="hu-HU" sz="2400" b="0" dirty="0">
                <a:solidFill>
                  <a:srgbClr val="FF0000"/>
                </a:solidFill>
              </a:rPr>
              <a:t>hőlégbefúvóval át­melegítjük</a:t>
            </a:r>
            <a:r>
              <a:rPr lang="hu-HU" sz="2400" b="0" dirty="0"/>
              <a:t>, puha papírtörlővel gondosan át­töröljük.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11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0A69A52-15BA-40BB-8C4E-25E0F1DA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76943"/>
            <a:ext cx="7620000" cy="4373563"/>
          </a:xfrm>
        </p:spPr>
        <p:txBody>
          <a:bodyPr/>
          <a:lstStyle/>
          <a:p>
            <a:r>
              <a:rPr lang="hu-HU" sz="2400" b="0" dirty="0"/>
              <a:t>A csokoládéfigu­rákat sokszor </a:t>
            </a:r>
            <a:r>
              <a:rPr lang="hu-HU" sz="2400" b="0" dirty="0">
                <a:solidFill>
                  <a:srgbClr val="FF0000"/>
                </a:solidFill>
              </a:rPr>
              <a:t>dí­szítjük. </a:t>
            </a:r>
          </a:p>
          <a:p>
            <a:r>
              <a:rPr lang="hu-HU" sz="2400" b="0" dirty="0"/>
              <a:t>Az üreges forma </a:t>
            </a:r>
            <a:r>
              <a:rPr lang="hu-HU" sz="2400" b="0" dirty="0">
                <a:solidFill>
                  <a:srgbClr val="FF0000"/>
                </a:solidFill>
              </a:rPr>
              <a:t>barázdáit öntés előtt elütő színűtemperált csokoládéval </a:t>
            </a:r>
            <a:r>
              <a:rPr lang="hu-HU" sz="2400" b="0" dirty="0"/>
              <a:t>vagy </a:t>
            </a:r>
            <a:r>
              <a:rPr lang="hu-HU" sz="2400" b="0" dirty="0" err="1"/>
              <a:t>kakaómasszával</a:t>
            </a:r>
            <a:r>
              <a:rPr lang="hu-HU" sz="2400" b="0" dirty="0"/>
              <a:t> díszítjük (pl. a nyúl fülénél, szeménél, a mikulást a sze­ménél, kabátprém­jénél) </a:t>
            </a:r>
          </a:p>
          <a:p>
            <a:r>
              <a:rPr lang="hu-HU" sz="2400" b="0" dirty="0"/>
              <a:t>A műveletet </a:t>
            </a:r>
            <a:r>
              <a:rPr lang="hu-HU" sz="2400" b="0" dirty="0">
                <a:solidFill>
                  <a:srgbClr val="FF0000"/>
                </a:solidFill>
              </a:rPr>
              <a:t>fecskendezőzsákkal vagy ecsettel </a:t>
            </a:r>
            <a:r>
              <a:rPr lang="hu-HU" sz="2400" b="0" dirty="0"/>
              <a:t>végezzük, majd szobahőmérsékleten dermesztjük.</a:t>
            </a:r>
          </a:p>
          <a:p>
            <a:endParaRPr lang="hu-HU" dirty="0"/>
          </a:p>
        </p:txBody>
      </p:sp>
      <p:pic>
        <p:nvPicPr>
          <p:cNvPr id="15" name="pic">
            <a:extLst>
              <a:ext uri="{FF2B5EF4-FFF2-40B4-BE49-F238E27FC236}">
                <a16:creationId xmlns:a16="http://schemas.microsoft.com/office/drawing/2014/main" id="{15A188AD-2FC6-4C73-A55C-A0BD3D0297D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50185"/>
            <a:ext cx="2448272" cy="2600642"/>
          </a:xfrm>
          <a:prstGeom prst="rect">
            <a:avLst/>
          </a:prstGeom>
        </p:spPr>
      </p:pic>
      <p:graphicFrame>
        <p:nvGraphicFramePr>
          <p:cNvPr id="16" name="Tartalom helye 6">
            <a:extLst>
              <a:ext uri="{FF2B5EF4-FFF2-40B4-BE49-F238E27FC236}">
                <a16:creationId xmlns:a16="http://schemas.microsoft.com/office/drawing/2014/main" id="{A03FEC32-B135-4B9D-83C3-D45994E61A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90997"/>
              </p:ext>
            </p:extLst>
          </p:nvPr>
        </p:nvGraphicFramePr>
        <p:xfrm>
          <a:off x="3810000" y="4509120"/>
          <a:ext cx="3570312" cy="103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0312">
                  <a:extLst>
                    <a:ext uri="{9D8B030D-6E8A-4147-A177-3AD203B41FA5}">
                      <a16:colId xmlns:a16="http://schemas.microsoft.com/office/drawing/2014/main" val="3759246529"/>
                    </a:ext>
                  </a:extLst>
                </a:gridCol>
              </a:tblGrid>
              <a:tr h="103067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12.20. ábra. </a:t>
                      </a:r>
                      <a:r>
                        <a:rPr lang="hu-HU" sz="2000" spc="-30" dirty="0">
                          <a:effectLst/>
                        </a:rPr>
                        <a:t>Üreges csoko­</a:t>
                      </a:r>
                      <a:r>
                        <a:rPr lang="hu-HU" sz="2000" dirty="0">
                          <a:effectLst/>
                        </a:rPr>
                        <a:t>ládéfigurák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6274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063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233D2A5A-205E-4EBA-8D33-101E311F0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32" y="937945"/>
            <a:ext cx="8528532" cy="5731415"/>
          </a:xfrm>
        </p:spPr>
        <p:txBody>
          <a:bodyPr>
            <a:normAutofit/>
          </a:bodyPr>
          <a:lstStyle/>
          <a:p>
            <a:r>
              <a:rPr lang="hu-HU" sz="2400" b="0" dirty="0"/>
              <a:t>A nyitott formát </a:t>
            </a:r>
            <a:r>
              <a:rPr lang="hu-HU" sz="2400" b="0" dirty="0">
                <a:solidFill>
                  <a:srgbClr val="FF0000"/>
                </a:solidFill>
              </a:rPr>
              <a:t>összekapcsoljuk,</a:t>
            </a:r>
            <a:r>
              <a:rPr lang="hu-HU" sz="2400" b="0" dirty="0"/>
              <a:t> megtöltjük temperált csokoládéval, </a:t>
            </a:r>
            <a:r>
              <a:rPr lang="hu-HU" sz="2400" b="0" dirty="0">
                <a:solidFill>
                  <a:srgbClr val="FF0000"/>
                </a:solidFill>
              </a:rPr>
              <a:t>megütögetjük</a:t>
            </a:r>
            <a:r>
              <a:rPr lang="hu-HU" sz="2400" b="0" dirty="0"/>
              <a:t>, hogy a levegőbuborékok eltávozzanak, </a:t>
            </a:r>
            <a:r>
              <a:rPr lang="hu-HU" sz="2400" b="0" dirty="0">
                <a:solidFill>
                  <a:srgbClr val="FF0000"/>
                </a:solidFill>
              </a:rPr>
              <a:t>majd ki­öntjük</a:t>
            </a:r>
            <a:r>
              <a:rPr lang="hu-HU" sz="2400" b="0" dirty="0"/>
              <a:t>, és lefelé fordítva </a:t>
            </a:r>
            <a:r>
              <a:rPr lang="hu-HU" sz="2400" b="0" dirty="0">
                <a:solidFill>
                  <a:srgbClr val="FF0000"/>
                </a:solidFill>
              </a:rPr>
              <a:t>alátámasztjuk, hogy a fölösleg kicsurogjon.</a:t>
            </a:r>
          </a:p>
          <a:p>
            <a:r>
              <a:rPr lang="hu-HU" sz="2400" b="0" dirty="0"/>
              <a:t>Még a teljes dermedés előtt az </a:t>
            </a:r>
            <a:r>
              <a:rPr lang="hu-HU" sz="2400" b="0" dirty="0">
                <a:solidFill>
                  <a:srgbClr val="FF0000"/>
                </a:solidFill>
              </a:rPr>
              <a:t>alját egyenesre vágjuk</a:t>
            </a:r>
            <a:r>
              <a:rPr lang="hu-HU" sz="2400" b="0" dirty="0"/>
              <a:t>, majd 15 °C-os hűtőbe helyezzük. </a:t>
            </a:r>
            <a:r>
              <a:rPr lang="hu-HU" sz="2400" b="0" dirty="0">
                <a:solidFill>
                  <a:srgbClr val="FF0000"/>
                </a:solidFill>
              </a:rPr>
              <a:t>Dermedés után még egyszer kiöntjük,</a:t>
            </a:r>
            <a:r>
              <a:rPr lang="hu-HU" sz="2400" b="0" dirty="0"/>
              <a:t> lecsö­pögtetjük, és újból hűtőbe helyezzük.</a:t>
            </a:r>
          </a:p>
          <a:p>
            <a:r>
              <a:rPr lang="hu-HU" sz="2400" b="0" dirty="0"/>
              <a:t>Az üreges csokoládé falvastagsága f</a:t>
            </a:r>
            <a:r>
              <a:rPr lang="hu-HU" sz="2400" b="0" dirty="0">
                <a:solidFill>
                  <a:srgbClr val="FF0000"/>
                </a:solidFill>
              </a:rPr>
              <a:t>ügg a forma nagyságátó</a:t>
            </a:r>
            <a:r>
              <a:rPr lang="hu-HU" sz="2400" b="0" dirty="0"/>
              <a:t>l. Minél nagyobb a forma, annál vastagabb az üreges csokoládé falvas­tagsága, és annál több rétegben öntjük ki.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773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9" y="706501"/>
            <a:ext cx="8878962" cy="5866493"/>
          </a:xfrm>
        </p:spPr>
        <p:txBody>
          <a:bodyPr>
            <a:normAutofit lnSpcReduction="10000"/>
          </a:bodyPr>
          <a:lstStyle/>
          <a:p>
            <a:r>
              <a:rPr lang="hu-HU" i="1" dirty="0" err="1"/>
              <a:t>Fondán</a:t>
            </a:r>
            <a:endParaRPr lang="hu-HU" dirty="0"/>
          </a:p>
          <a:p>
            <a:r>
              <a:rPr lang="hu-HU" sz="2400" b="0" dirty="0"/>
              <a:t>A </a:t>
            </a:r>
            <a:r>
              <a:rPr lang="hu-HU" sz="2400" b="0" dirty="0" err="1"/>
              <a:t>fondán</a:t>
            </a:r>
            <a:r>
              <a:rPr lang="hu-HU" sz="2400" b="0" dirty="0"/>
              <a:t> főzött cukorkészítmény. </a:t>
            </a:r>
            <a:r>
              <a:rPr lang="hu-HU" sz="2400" b="0" dirty="0" err="1">
                <a:solidFill>
                  <a:srgbClr val="FF0000"/>
                </a:solidFill>
              </a:rPr>
              <a:t>Fondánnak</a:t>
            </a:r>
            <a:r>
              <a:rPr lang="hu-HU" sz="2400" b="0" dirty="0">
                <a:solidFill>
                  <a:srgbClr val="FF0000"/>
                </a:solidFill>
              </a:rPr>
              <a:t> nevezzük azt a képlékeny, apró kristályos cukoranyagot, amelyet a cukor ol­dásával a cukoroldat megfelelő töménységre való </a:t>
            </a:r>
            <a:r>
              <a:rPr lang="hu-HU" sz="2400" b="0" dirty="0" err="1">
                <a:solidFill>
                  <a:srgbClr val="FF0000"/>
                </a:solidFill>
              </a:rPr>
              <a:t>besürítésével</a:t>
            </a:r>
            <a:r>
              <a:rPr lang="hu-HU" sz="2400" b="0" dirty="0">
                <a:solidFill>
                  <a:srgbClr val="FF0000"/>
                </a:solidFill>
              </a:rPr>
              <a:t>, majd kristályosítást elő­segítő táblázással készítünk.</a:t>
            </a:r>
          </a:p>
          <a:p>
            <a:r>
              <a:rPr lang="hu-HU" sz="2400" b="0" dirty="0"/>
              <a:t>A </a:t>
            </a:r>
            <a:r>
              <a:rPr lang="hu-HU" sz="2400" b="0" dirty="0" err="1"/>
              <a:t>krémszerü</a:t>
            </a:r>
            <a:r>
              <a:rPr lang="hu-HU" sz="2400" b="0" dirty="0"/>
              <a:t> </a:t>
            </a:r>
            <a:r>
              <a:rPr lang="hu-HU" sz="2400" b="0" dirty="0" err="1"/>
              <a:t>fondánban</a:t>
            </a:r>
            <a:r>
              <a:rPr lang="hu-HU" sz="2400" b="0" dirty="0"/>
              <a:t> a cukorkristályok nagysága 10-20 (mikron).</a:t>
            </a:r>
          </a:p>
          <a:p>
            <a:r>
              <a:rPr lang="hu-HU" sz="2400" b="0" dirty="0"/>
              <a:t>Az áthúzáshoz, mártáshoz a </a:t>
            </a:r>
            <a:r>
              <a:rPr lang="hu-HU" sz="2400" b="0" dirty="0" err="1"/>
              <a:t>fondánt</a:t>
            </a:r>
            <a:r>
              <a:rPr lang="hu-HU" sz="2400" b="0" dirty="0"/>
              <a:t> </a:t>
            </a:r>
            <a:r>
              <a:rPr lang="hu-HU" sz="2400" b="0" dirty="0">
                <a:solidFill>
                  <a:srgbClr val="FF0000"/>
                </a:solidFill>
              </a:rPr>
              <a:t>40-45 °C-ra melegítjük, cukoroldattal vagy fehérjével hígítjuk.</a:t>
            </a:r>
          </a:p>
          <a:p>
            <a:r>
              <a:rPr lang="hu-HU" sz="2400" b="0" dirty="0"/>
              <a:t>A túlmelegített </a:t>
            </a:r>
            <a:r>
              <a:rPr lang="hu-HU" sz="2400" b="0" dirty="0" err="1"/>
              <a:t>fondán</a:t>
            </a:r>
            <a:r>
              <a:rPr lang="hu-HU" sz="2400" b="0" dirty="0"/>
              <a:t> </a:t>
            </a:r>
            <a:r>
              <a:rPr lang="hu-HU" sz="2400" b="0" dirty="0">
                <a:solidFill>
                  <a:srgbClr val="FF0000"/>
                </a:solidFill>
              </a:rPr>
              <a:t>fénytelen</a:t>
            </a:r>
            <a:r>
              <a:rPr lang="hu-HU" sz="2400" b="0" dirty="0"/>
              <a:t>, foltos, kristályos („virágos") és kemény lesz.</a:t>
            </a:r>
          </a:p>
          <a:p>
            <a:r>
              <a:rPr lang="hu-HU" sz="2400" b="0" dirty="0"/>
              <a:t>A forralt lekvárral lekent minyont a felme­legített </a:t>
            </a:r>
            <a:r>
              <a:rPr lang="hu-HU" sz="2400" b="0" dirty="0" err="1"/>
              <a:t>fondánba</a:t>
            </a:r>
            <a:r>
              <a:rPr lang="hu-HU" sz="2400" b="0" dirty="0"/>
              <a:t> mártjuk, mártóvillával kiemeljük és a </a:t>
            </a:r>
            <a:r>
              <a:rPr lang="hu-HU" sz="2400" b="0" dirty="0" err="1"/>
              <a:t>gitter</a:t>
            </a:r>
            <a:r>
              <a:rPr lang="hu-HU" sz="2400" b="0" dirty="0"/>
              <a:t> rácsra helyezzük. Derme­dés után késsel alávágunk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5363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zárt formánál (pl. tojásnál) </a:t>
            </a:r>
            <a:r>
              <a:rPr lang="hu-HU" sz="2400" b="0" dirty="0">
                <a:solidFill>
                  <a:srgbClr val="FF0000"/>
                </a:solidFill>
              </a:rPr>
              <a:t>a fél formába csokoládét töltünk</a:t>
            </a:r>
            <a:r>
              <a:rPr lang="hu-HU" sz="2400" b="0" dirty="0"/>
              <a:t>, a forma másik felét ráhe­lyezzük és kapcsokkal összezárjuk.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Bolygó­mozgással addig forgatjuk</a:t>
            </a:r>
            <a:r>
              <a:rPr lang="hu-HU" sz="2400" b="0" dirty="0"/>
              <a:t>, míg a csokoládé </a:t>
            </a:r>
            <a:r>
              <a:rPr lang="hu-HU" sz="2400" b="0" dirty="0" err="1"/>
              <a:t>körbefolyik</a:t>
            </a:r>
            <a:r>
              <a:rPr lang="hu-HU" sz="2400" b="0" dirty="0"/>
              <a:t>, és a </a:t>
            </a:r>
            <a:r>
              <a:rPr lang="hu-HU" sz="2400" b="0" dirty="0">
                <a:solidFill>
                  <a:srgbClr val="FF0000"/>
                </a:solidFill>
              </a:rPr>
              <a:t>belső felületén réteget alkot</a:t>
            </a:r>
            <a:r>
              <a:rPr lang="hu-HU" sz="2400" b="0" dirty="0"/>
              <a:t>. Hűtőbe helyezzük, </a:t>
            </a:r>
            <a:r>
              <a:rPr lang="hu-HU" sz="2400" b="0" dirty="0">
                <a:solidFill>
                  <a:srgbClr val="FF0000"/>
                </a:solidFill>
              </a:rPr>
              <a:t>dermesztjük.</a:t>
            </a:r>
          </a:p>
          <a:p>
            <a:r>
              <a:rPr lang="hu-HU" sz="2400" b="0" dirty="0"/>
              <a:t>A figura elkészülését az átlátszó formán a kelet­kező </a:t>
            </a:r>
            <a:r>
              <a:rPr lang="hu-HU" sz="2400" b="0" dirty="0">
                <a:solidFill>
                  <a:srgbClr val="FF0000"/>
                </a:solidFill>
              </a:rPr>
              <a:t>légrétegekről</a:t>
            </a:r>
            <a:r>
              <a:rPr lang="hu-HU" sz="2400" b="0" dirty="0"/>
              <a:t> lehet felismerni.</a:t>
            </a:r>
          </a:p>
          <a:p>
            <a:r>
              <a:rPr lang="hu-HU" sz="2400" b="0" dirty="0"/>
              <a:t> A csokoládé a </a:t>
            </a:r>
            <a:r>
              <a:rPr lang="hu-HU" sz="2400" b="0" dirty="0">
                <a:solidFill>
                  <a:srgbClr val="FF0000"/>
                </a:solidFill>
              </a:rPr>
              <a:t>zsugorodás következtében elválik a formától.</a:t>
            </a:r>
          </a:p>
          <a:p>
            <a:r>
              <a:rPr lang="hu-HU" sz="2400" b="0" dirty="0"/>
              <a:t>A formát csak ekkor nyithatjuk ki, és emel­hetjük ki a figurát.</a:t>
            </a:r>
          </a:p>
          <a:p>
            <a:r>
              <a:rPr lang="hu-HU" sz="2400" b="0" dirty="0"/>
              <a:t>A kész csokoládékészítményeket </a:t>
            </a:r>
            <a:r>
              <a:rPr lang="hu-HU" sz="2400" b="0" dirty="0">
                <a:solidFill>
                  <a:srgbClr val="FF0000"/>
                </a:solidFill>
              </a:rPr>
              <a:t>csak cérna­kesztyűs kézzel </a:t>
            </a:r>
            <a:r>
              <a:rPr lang="hu-HU" sz="2400" b="0" dirty="0"/>
              <a:t>foghatjuk meg, </a:t>
            </a:r>
            <a:r>
              <a:rPr lang="hu-HU" sz="2400" b="0" dirty="0">
                <a:solidFill>
                  <a:srgbClr val="FF0000"/>
                </a:solidFill>
              </a:rPr>
              <a:t>hogy ujjunk nyoma </a:t>
            </a:r>
            <a:r>
              <a:rPr lang="hu-HU" sz="2400" b="0" dirty="0"/>
              <a:t>ne látszódjon meg a fényes felületen 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78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Fóliával készített csokoládédíszek</a:t>
            </a:r>
            <a:endParaRPr lang="hu-HU" sz="2400" b="0" dirty="0"/>
          </a:p>
          <a:p>
            <a:r>
              <a:rPr lang="hu-HU" sz="2400" b="0" dirty="0"/>
              <a:t>A műanyag fóliát a csokoládémunkákhoz többféleképpen alkalmazzuk.</a:t>
            </a:r>
          </a:p>
          <a:p>
            <a:r>
              <a:rPr lang="hu-HU" sz="2400" b="0" dirty="0"/>
              <a:t>A </a:t>
            </a:r>
            <a:r>
              <a:rPr lang="hu-HU" sz="2400" b="0" dirty="0">
                <a:solidFill>
                  <a:srgbClr val="FF0000"/>
                </a:solidFill>
              </a:rPr>
              <a:t>hajlékony, mintás csokoládéval bevont fó­liacsíkokat torták oldaldíszeként,</a:t>
            </a:r>
            <a:r>
              <a:rPr lang="hu-HU" sz="2400" b="0" dirty="0"/>
              <a:t> bonbonok, </a:t>
            </a:r>
            <a:r>
              <a:rPr lang="hu-HU" sz="2400" b="0" dirty="0">
                <a:solidFill>
                  <a:srgbClr val="FF0000"/>
                </a:solidFill>
              </a:rPr>
              <a:t>desszertek felső lapjaként </a:t>
            </a:r>
            <a:r>
              <a:rPr lang="hu-HU" sz="2400" b="0" dirty="0"/>
              <a:t>vagy </a:t>
            </a:r>
            <a:r>
              <a:rPr lang="hu-HU" sz="2400" b="0" dirty="0">
                <a:solidFill>
                  <a:srgbClr val="FF0000"/>
                </a:solidFill>
              </a:rPr>
              <a:t>csokoládésza­lagként </a:t>
            </a:r>
            <a:r>
              <a:rPr lang="hu-HU" sz="2400" b="0" dirty="0"/>
              <a:t>is használhatjuk. </a:t>
            </a:r>
          </a:p>
          <a:p>
            <a:r>
              <a:rPr lang="hu-HU" sz="2400" b="0" dirty="0"/>
              <a:t>A fóliára kent </a:t>
            </a:r>
            <a:r>
              <a:rPr lang="hu-HU" sz="2400" b="0" dirty="0">
                <a:solidFill>
                  <a:srgbClr val="FF0000"/>
                </a:solidFill>
              </a:rPr>
              <a:t>megder­medt, de még hajlékony </a:t>
            </a:r>
            <a:r>
              <a:rPr lang="hu-HU" sz="2400" b="0" dirty="0"/>
              <a:t>csokoládélappal </a:t>
            </a:r>
            <a:r>
              <a:rPr lang="hu-HU" sz="2400" b="0" dirty="0">
                <a:solidFill>
                  <a:srgbClr val="FF0000"/>
                </a:solidFill>
              </a:rPr>
              <a:t>alagút­formát is bélelhetünk</a:t>
            </a:r>
            <a:r>
              <a:rPr lang="hu-HU" sz="2400" b="0" dirty="0"/>
              <a:t>, roládokat burkolhatunk. </a:t>
            </a:r>
          </a:p>
          <a:p>
            <a:r>
              <a:rPr lang="hu-HU" sz="2400" dirty="0"/>
              <a:t>Csíkos csokoládé </a:t>
            </a:r>
            <a:r>
              <a:rPr lang="hu-HU" sz="2400" b="0" dirty="0"/>
              <a:t>készítésekor </a:t>
            </a:r>
            <a:r>
              <a:rPr lang="hu-HU" sz="2400" b="0" dirty="0">
                <a:solidFill>
                  <a:srgbClr val="FF0000"/>
                </a:solidFill>
              </a:rPr>
              <a:t>átlátszó fó­liára 2-3 mm sűrű</a:t>
            </a:r>
            <a:r>
              <a:rPr lang="hu-HU" sz="2400" b="0" dirty="0"/>
              <a:t>, temperált fehércsokoládét kenünk, majd </a:t>
            </a:r>
            <a:r>
              <a:rPr lang="hu-HU" sz="2400" b="0" dirty="0">
                <a:solidFill>
                  <a:srgbClr val="FF0000"/>
                </a:solidFill>
              </a:rPr>
              <a:t>bástya alakú fűrészkártyával mintázzuk </a:t>
            </a:r>
            <a:r>
              <a:rPr lang="hu-HU" sz="2400" b="0" i="1" dirty="0">
                <a:solidFill>
                  <a:srgbClr val="FF0000"/>
                </a:solidFill>
              </a:rPr>
              <a:t>(</a:t>
            </a:r>
            <a:r>
              <a:rPr lang="hu-HU" sz="2400" b="0" i="1" dirty="0"/>
              <a:t>12.21.a) ábra). </a:t>
            </a:r>
            <a:r>
              <a:rPr lang="hu-HU" sz="2400" b="0" dirty="0"/>
              <a:t>Egyenesen vagy hullámosan is húzhatjuk. Szobahőmérsékle­ten megvárjuk, amíg </a:t>
            </a:r>
            <a:r>
              <a:rPr lang="hu-HU" sz="2400" b="0" dirty="0">
                <a:solidFill>
                  <a:srgbClr val="FF0000"/>
                </a:solidFill>
              </a:rPr>
              <a:t>megdermed</a:t>
            </a:r>
            <a:r>
              <a:rPr lang="hu-HU" sz="2400" b="0" dirty="0"/>
              <a:t>, majd </a:t>
            </a:r>
            <a:r>
              <a:rPr lang="hu-HU" sz="2400" b="0" dirty="0">
                <a:solidFill>
                  <a:srgbClr val="FF0000"/>
                </a:solidFill>
              </a:rPr>
              <a:t>híg, temperált étcsokoládét kenünk a felületre.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36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94B4789F-BFA5-4E91-A32E-0C9FCDEF0D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3" y="872540"/>
            <a:ext cx="7725849" cy="526989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16CC901-61B7-4007-AA16-C46CB22E7DF6}"/>
              </a:ext>
            </a:extLst>
          </p:cNvPr>
          <p:cNvSpPr/>
          <p:nvPr/>
        </p:nvSpPr>
        <p:spPr>
          <a:xfrm>
            <a:off x="395536" y="6109464"/>
            <a:ext cx="8136904" cy="68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228600">
              <a:lnSpc>
                <a:spcPct val="110000"/>
              </a:lnSpc>
              <a:spcAft>
                <a:spcPts val="0"/>
              </a:spcAft>
            </a:pPr>
            <a:r>
              <a:rPr lang="hu-HU" i="1" spc="-15" dirty="0">
                <a:solidFill>
                  <a:srgbClr val="16181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12.21a) ábra. Csíkos csokoládé készítése, </a:t>
            </a:r>
            <a:r>
              <a:rPr lang="hu-HU" i="1" dirty="0">
                <a:solidFill>
                  <a:srgbClr val="16181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fehér csokoládé mintázása fésűskártyával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4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0683" y="715333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Dermedés után </a:t>
            </a:r>
            <a:r>
              <a:rPr lang="hu-HU" sz="2400" b="0" dirty="0">
                <a:solidFill>
                  <a:srgbClr val="FF0000"/>
                </a:solidFill>
              </a:rPr>
              <a:t>tapétavágó késsel (szikével), </a:t>
            </a:r>
            <a:r>
              <a:rPr lang="hu-HU" sz="2400" b="0" dirty="0"/>
              <a:t>fóliával együtt a </a:t>
            </a:r>
            <a:r>
              <a:rPr lang="hu-HU" sz="2400" b="0" dirty="0">
                <a:solidFill>
                  <a:srgbClr val="FF0000"/>
                </a:solidFill>
              </a:rPr>
              <a:t>fémkarika magasságával </a:t>
            </a:r>
            <a:r>
              <a:rPr lang="hu-HU" sz="2400" b="0" dirty="0"/>
              <a:t>megegyező csokoládészalagot vágunk. </a:t>
            </a:r>
            <a:r>
              <a:rPr lang="hu-HU" sz="2400" b="0" dirty="0">
                <a:solidFill>
                  <a:srgbClr val="FF0000"/>
                </a:solidFill>
              </a:rPr>
              <a:t>A fém tortakarikába helyezzük a csokoládésza­lagot</a:t>
            </a:r>
            <a:r>
              <a:rPr lang="hu-HU" sz="2400" b="0" dirty="0"/>
              <a:t>, és ezután töltjük be a tortát.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Dermedés után lehúzzuk a karikát </a:t>
            </a:r>
            <a:r>
              <a:rPr lang="hu-HU" sz="2400" b="0" dirty="0"/>
              <a:t>és </a:t>
            </a:r>
            <a:r>
              <a:rPr lang="hu-HU" sz="2400" b="0" dirty="0">
                <a:solidFill>
                  <a:srgbClr val="FF0000"/>
                </a:solidFill>
              </a:rPr>
              <a:t>levá­lasztjuk a fóliát</a:t>
            </a:r>
            <a:r>
              <a:rPr lang="hu-HU" sz="2400" b="0" dirty="0"/>
              <a:t>, így fényes felületet kapunk. A mintázott csokoládéhoz temperált </a:t>
            </a:r>
            <a:r>
              <a:rPr lang="hu-HU" sz="2400" b="0" dirty="0">
                <a:solidFill>
                  <a:srgbClr val="FF0000"/>
                </a:solidFill>
              </a:rPr>
              <a:t>tejcso­koládét </a:t>
            </a:r>
            <a:r>
              <a:rPr lang="hu-HU" sz="2400" b="0" dirty="0"/>
              <a:t>is felhasználhatunk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A8A56498-88E0-477F-9BA0-62E6359D75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932" y="3429000"/>
            <a:ext cx="4568092" cy="3337282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4BBE4E7-20B2-4147-A94E-C19F5A47D9FE}"/>
              </a:ext>
            </a:extLst>
          </p:cNvPr>
          <p:cNvSpPr/>
          <p:nvPr/>
        </p:nvSpPr>
        <p:spPr>
          <a:xfrm>
            <a:off x="4798288" y="46359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" marR="228600">
              <a:spcAft>
                <a:spcPts val="0"/>
              </a:spcAft>
            </a:pPr>
            <a:r>
              <a:rPr lang="hu-HU" i="1" spc="-25" dirty="0">
                <a:solidFill>
                  <a:srgbClr val="16181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12.21.b) ábra. Csíkos csokoládé készítése, </a:t>
            </a:r>
            <a:r>
              <a:rPr lang="hu-HU" i="1" spc="-5" dirty="0">
                <a:solidFill>
                  <a:srgbClr val="16181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étcsokoládé elkenése csíkos alapra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27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A faerezetű </a:t>
            </a:r>
            <a:r>
              <a:rPr lang="hu-HU" sz="2400" b="0" dirty="0"/>
              <a:t>csokoládémintát </a:t>
            </a:r>
            <a:r>
              <a:rPr lang="hu-HU" sz="2400" b="0" dirty="0">
                <a:solidFill>
                  <a:srgbClr val="FF0000"/>
                </a:solidFill>
              </a:rPr>
              <a:t>íves ujjle­nyomathoz hasonló bordázott gumiból</a:t>
            </a:r>
            <a:r>
              <a:rPr lang="hu-HU" sz="2400" b="0" dirty="0"/>
              <a:t>, mű­anyagból készült szerszámmal készítjük. A fólián a temperált étcsokoládét a </a:t>
            </a:r>
            <a:r>
              <a:rPr lang="hu-HU" sz="2400" b="0" dirty="0">
                <a:solidFill>
                  <a:srgbClr val="FF0000"/>
                </a:solidFill>
              </a:rPr>
              <a:t>faerezett mintázóval hullámzó mozdulattal </a:t>
            </a:r>
            <a:r>
              <a:rPr lang="hu-HU" sz="2400" b="0" dirty="0"/>
              <a:t>elkenjük. Szobahőmérsékleten megvárjuk, hogy meg­dermedjen, </a:t>
            </a:r>
            <a:r>
              <a:rPr lang="hu-HU" sz="2400" b="0" dirty="0">
                <a:solidFill>
                  <a:srgbClr val="FF0000"/>
                </a:solidFill>
              </a:rPr>
              <a:t>majd vékony rétegben fehércso­koládét kenünk rá </a:t>
            </a:r>
            <a:r>
              <a:rPr lang="hu-HU" sz="2400" b="0" i="1" dirty="0"/>
              <a:t>(12.22. ábra).</a:t>
            </a:r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A965F1FC-280F-4064-90BB-97EFF3624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07704" y="3268926"/>
            <a:ext cx="5328592" cy="35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7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Körkörös, csíkos, szabálytalan minta ké­szítésekor a fóliát lekenés előtt kontrasztos színű csokoládéval fecskendezzük.</a:t>
            </a:r>
          </a:p>
          <a:p>
            <a:r>
              <a:rPr lang="hu-HU" sz="2400" b="0" dirty="0"/>
              <a:t>Színes, zsírban oldódó festékkel nyom­tatott, készen kapható fóliákat is hasz­nálhatunk a mintás csokoládé kialakításához </a:t>
            </a:r>
            <a:r>
              <a:rPr lang="hu-HU" sz="2400" b="0" i="1" dirty="0"/>
              <a:t>(12.23. ábra).</a:t>
            </a:r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24BE0B66-A45F-478E-A701-FE25DB192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932" y="2996952"/>
            <a:ext cx="5072148" cy="35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1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fontScale="92500" lnSpcReduction="10000"/>
          </a:bodyPr>
          <a:lstStyle/>
          <a:p>
            <a:r>
              <a:rPr lang="hu-HU" sz="2600" b="0" dirty="0"/>
              <a:t>A szalagkészítésnél 15-20 cm hosszú, 2-3 cm széles </a:t>
            </a:r>
            <a:r>
              <a:rPr lang="hu-HU" sz="2600" b="0" dirty="0">
                <a:solidFill>
                  <a:srgbClr val="FF0000"/>
                </a:solidFill>
              </a:rPr>
              <a:t>fóliacsíkokat vágunk</a:t>
            </a:r>
          </a:p>
          <a:p>
            <a:r>
              <a:rPr lang="hu-HU" sz="2600" b="0" dirty="0"/>
              <a:t>Egymás </a:t>
            </a:r>
            <a:r>
              <a:rPr lang="hu-HU" sz="2600" b="0" dirty="0">
                <a:solidFill>
                  <a:srgbClr val="FF0000"/>
                </a:solidFill>
              </a:rPr>
              <a:t>mellé helyezzük</a:t>
            </a:r>
            <a:r>
              <a:rPr lang="hu-HU" sz="2600" b="0" dirty="0"/>
              <a:t>, temperált csokoládéval mintázzuk, majd dermedés után a </a:t>
            </a:r>
            <a:r>
              <a:rPr lang="hu-HU" sz="2600" b="0" dirty="0">
                <a:solidFill>
                  <a:srgbClr val="FF0000"/>
                </a:solidFill>
              </a:rPr>
              <a:t>mintától elütő színű temperált csokoládéval 2 mm vastagságban lekenjük.</a:t>
            </a:r>
          </a:p>
          <a:p>
            <a:r>
              <a:rPr lang="hu-HU" sz="2600" b="0" dirty="0"/>
              <a:t>A </a:t>
            </a:r>
            <a:r>
              <a:rPr lang="hu-HU" sz="2600" b="0" dirty="0">
                <a:solidFill>
                  <a:srgbClr val="FF0000"/>
                </a:solidFill>
              </a:rPr>
              <a:t>még hajlékony szalago­kat vízcsepp alakú hurkok­ká hajlítjuk </a:t>
            </a:r>
            <a:r>
              <a:rPr lang="hu-HU" sz="2600" b="0" dirty="0"/>
              <a:t>és ragasztjuk, fektetve hűtőszekrénybe helyezzük. </a:t>
            </a:r>
          </a:p>
          <a:p>
            <a:r>
              <a:rPr lang="hu-HU" sz="2600" b="0" dirty="0"/>
              <a:t>A megdermedt hurkokról lehúzzuk a fóliát, </a:t>
            </a:r>
            <a:r>
              <a:rPr lang="hu-HU" sz="2600" b="0" dirty="0">
                <a:solidFill>
                  <a:srgbClr val="FF0000"/>
                </a:solidFill>
              </a:rPr>
              <a:t>és ugrasztott csokoládéval emeletes szalag­csokorként összeragasztjuk </a:t>
            </a:r>
            <a:r>
              <a:rPr lang="hu-HU" sz="2600" b="0" i="1" dirty="0"/>
              <a:t>(12.24. ábra). </a:t>
            </a:r>
            <a:r>
              <a:rPr lang="hu-HU" sz="2600" b="0" dirty="0">
                <a:solidFill>
                  <a:srgbClr val="FF0000"/>
                </a:solidFill>
              </a:rPr>
              <a:t>Csokoládékúpok, csavart minták, gyű­rűk kialakításához vastagabb írásvetítő fóli­át használunk</a:t>
            </a:r>
            <a:r>
              <a:rPr lang="hu-HU" sz="2600" b="0" dirty="0"/>
              <a:t>. </a:t>
            </a:r>
          </a:p>
          <a:p>
            <a:r>
              <a:rPr lang="hu-HU" sz="2600" b="0" dirty="0"/>
              <a:t>A kúp készítésekor a fóliából </a:t>
            </a:r>
            <a:r>
              <a:rPr lang="hu-HU" sz="2600" b="0" dirty="0">
                <a:solidFill>
                  <a:srgbClr val="FF0000"/>
                </a:solidFill>
              </a:rPr>
              <a:t>kört vágunk ki, kúp alakúra </a:t>
            </a:r>
            <a:r>
              <a:rPr lang="hu-HU" sz="2600" b="0" dirty="0"/>
              <a:t>összecsavarjuk, celluxszal összeragasztjuk, majd </a:t>
            </a:r>
            <a:r>
              <a:rPr lang="hu-HU" sz="2600" b="0" dirty="0">
                <a:solidFill>
                  <a:srgbClr val="FF0000"/>
                </a:solidFill>
              </a:rPr>
              <a:t>csokoládé­val kiöntjük, dermedés után a fóliát eltávo­lítjuk.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491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6A2C1FEF-9E5D-47D2-90EE-99DD99EF28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32" y="872540"/>
            <a:ext cx="8672548" cy="4932724"/>
          </a:xfrm>
          <a:prstGeom prst="rect">
            <a:avLst/>
          </a:prstGeom>
        </p:spPr>
      </p:pic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A48E23C2-71B3-4A0D-84BC-15C711A87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758530"/>
              </p:ext>
            </p:extLst>
          </p:nvPr>
        </p:nvGraphicFramePr>
        <p:xfrm>
          <a:off x="971600" y="5966837"/>
          <a:ext cx="7488832" cy="648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323053714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12.24. ábra. </a:t>
                      </a:r>
                      <a:r>
                        <a:rPr lang="hu-HU" sz="2400" spc="-10" dirty="0">
                          <a:effectLst/>
                        </a:rPr>
                        <a:t>Csokoládészalag </a:t>
                      </a:r>
                      <a:r>
                        <a:rPr lang="hu-HU" sz="2400" dirty="0">
                          <a:effectLst/>
                        </a:rPr>
                        <a:t>készítése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02709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095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Kiszúrt csokoládédíszek</a:t>
            </a:r>
          </a:p>
          <a:p>
            <a:r>
              <a:rPr lang="hu-HU" sz="2400" b="0" dirty="0"/>
              <a:t>A kiszúrt csokoládédíszeket a </a:t>
            </a:r>
            <a:r>
              <a:rPr lang="hu-HU" sz="2400" b="0" dirty="0">
                <a:solidFill>
                  <a:srgbClr val="FF0000"/>
                </a:solidFill>
              </a:rPr>
              <a:t>fóliára kent mintás vagy egyszínű csokoládélapból szúr­juk. </a:t>
            </a:r>
          </a:p>
          <a:p>
            <a:r>
              <a:rPr lang="hu-HU" sz="2400" b="0" dirty="0"/>
              <a:t>A </a:t>
            </a:r>
            <a:r>
              <a:rPr lang="hu-HU" sz="2400" b="0" dirty="0">
                <a:solidFill>
                  <a:srgbClr val="FF0000"/>
                </a:solidFill>
              </a:rPr>
              <a:t>csokoládélapot</a:t>
            </a:r>
            <a:r>
              <a:rPr lang="hu-HU" sz="2400" b="0" dirty="0"/>
              <a:t> szobahőmérsékleten dermesztjük, így a </a:t>
            </a:r>
            <a:r>
              <a:rPr lang="hu-HU" sz="2400" b="0" dirty="0">
                <a:solidFill>
                  <a:srgbClr val="FF0000"/>
                </a:solidFill>
              </a:rPr>
              <a:t>kiszúráskor nem reped el</a:t>
            </a:r>
            <a:r>
              <a:rPr lang="hu-HU" sz="2400" b="0" dirty="0"/>
              <a:t>. </a:t>
            </a:r>
          </a:p>
          <a:p>
            <a:r>
              <a:rPr lang="hu-HU" sz="2400" b="0" dirty="0"/>
              <a:t>A kiszúrót forró vízbe mártjuk, letöröljük, vagy gázlánggal, Bunsen-égővel </a:t>
            </a:r>
            <a:r>
              <a:rPr lang="hu-HU" sz="2400" b="0" dirty="0">
                <a:solidFill>
                  <a:srgbClr val="FF0000"/>
                </a:solidFill>
              </a:rPr>
              <a:t>felmelegít­jük</a:t>
            </a:r>
            <a:r>
              <a:rPr lang="hu-HU" sz="2400" b="0" dirty="0"/>
              <a:t>, és kiszúrjuk a csokoládélapot.</a:t>
            </a:r>
          </a:p>
          <a:p>
            <a:r>
              <a:rPr lang="hu-HU" sz="2400" b="0" dirty="0"/>
              <a:t>A kiszúrt lapokat </a:t>
            </a:r>
            <a:r>
              <a:rPr lang="hu-HU" sz="2400" b="0" dirty="0">
                <a:solidFill>
                  <a:srgbClr val="FF0000"/>
                </a:solidFill>
              </a:rPr>
              <a:t>bonbonok, desszertek fe­dőlapjaként használhatjuk, </a:t>
            </a:r>
            <a:r>
              <a:rPr lang="hu-HU" sz="2400" b="0" dirty="0"/>
              <a:t>de a lapokból vi­rágokat és figurákat is összeragaszthatunk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47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Fecskendezett díszek</a:t>
            </a:r>
          </a:p>
          <a:p>
            <a:r>
              <a:rPr lang="hu-HU" sz="2400" b="0" dirty="0"/>
              <a:t>Az apró pasztillákon kívül álló fecskende­zett csokoládédíszeket is készíthetünk, amelyek mutatós középdíszei lehetnek a cso­koládéval vagy marcipánnal bevont torták­nak </a:t>
            </a:r>
            <a:r>
              <a:rPr lang="hu-HU" sz="2400" b="0" i="1" dirty="0"/>
              <a:t>(12.25. ábra).</a:t>
            </a:r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7207826E-3BB2-4ECC-AC6E-FBF5D7297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34149" y="2852936"/>
            <a:ext cx="4294035" cy="35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9931" y="715333"/>
            <a:ext cx="8728669" cy="5857661"/>
          </a:xfrm>
        </p:spPr>
        <p:txBody>
          <a:bodyPr>
            <a:noAutofit/>
          </a:bodyPr>
          <a:lstStyle/>
          <a:p>
            <a:r>
              <a:rPr lang="hu-HU" sz="2400" b="0" dirty="0"/>
              <a:t>A forró lekvárral lekent egész tortát </a:t>
            </a:r>
            <a:r>
              <a:rPr lang="hu-HU" sz="2400" b="0" dirty="0" err="1"/>
              <a:t>áthúzórácsra</a:t>
            </a:r>
            <a:r>
              <a:rPr lang="hu-HU" sz="2400" b="0" dirty="0"/>
              <a:t> vagy márványasztalra helyez­zük, annyi </a:t>
            </a:r>
            <a:r>
              <a:rPr lang="hu-HU" sz="2400" b="0" dirty="0" err="1"/>
              <a:t>fondánt</a:t>
            </a:r>
            <a:r>
              <a:rPr lang="hu-HU" sz="2400" b="0" dirty="0"/>
              <a:t> ötünk rá, hogy bevonja, gyors mozdulattal a felesleget késsel lehúz­zuk. A </a:t>
            </a:r>
            <a:r>
              <a:rPr lang="hu-HU" sz="2400" b="0" dirty="0" err="1"/>
              <a:t>fondán</a:t>
            </a:r>
            <a:r>
              <a:rPr lang="hu-HU" sz="2400" b="0" dirty="0"/>
              <a:t> hamar dermed, ezért a tortát gyorsan kell áthúzni.</a:t>
            </a:r>
          </a:p>
          <a:p>
            <a:r>
              <a:rPr lang="hu-HU" sz="2400" b="0" dirty="0"/>
              <a:t>Használat után a maradék </a:t>
            </a:r>
            <a:r>
              <a:rPr lang="hu-HU" sz="2400" b="0" dirty="0" err="1"/>
              <a:t>fondánt</a:t>
            </a:r>
            <a:r>
              <a:rPr lang="hu-HU" sz="2400" b="0" dirty="0"/>
              <a:t> összeka­parjuk, dermedés után vizet öntünk rá, </a:t>
            </a:r>
            <a:r>
              <a:rPr lang="hu-HU" sz="2400" b="0" dirty="0" err="1"/>
              <a:t>lefóli­ázzuk</a:t>
            </a:r>
            <a:r>
              <a:rPr lang="hu-HU" sz="2400" b="0" dirty="0"/>
              <a:t>, hogy a felülete ki ne száradjon, majd hűtőben tároljuk.</a:t>
            </a:r>
          </a:p>
          <a:p>
            <a:r>
              <a:rPr lang="hu-HU" sz="2400" b="0" dirty="0"/>
              <a:t>A </a:t>
            </a:r>
            <a:r>
              <a:rPr lang="hu-HU" sz="2400" b="0" dirty="0" err="1"/>
              <a:t>fondámártás</a:t>
            </a:r>
            <a:r>
              <a:rPr lang="hu-HU" sz="2400" b="0" dirty="0"/>
              <a:t> másik módszere a </a:t>
            </a:r>
            <a:r>
              <a:rPr lang="hu-HU" sz="2400" b="0" dirty="0">
                <a:solidFill>
                  <a:srgbClr val="FF0000"/>
                </a:solidFill>
              </a:rPr>
              <a:t>francia mártás.</a:t>
            </a:r>
          </a:p>
          <a:p>
            <a:r>
              <a:rPr lang="hu-HU" sz="2400" b="0" dirty="0"/>
              <a:t>Invertáló anyag nélküli francia </a:t>
            </a:r>
            <a:r>
              <a:rPr lang="hu-HU" sz="2400" b="0" dirty="0" err="1"/>
              <a:t>fondánt</a:t>
            </a:r>
            <a:r>
              <a:rPr lang="hu-HU" sz="2400" b="0" dirty="0"/>
              <a:t> főzünk. A táblázott francia </a:t>
            </a:r>
            <a:r>
              <a:rPr lang="hu-HU" sz="2400" b="0" dirty="0" err="1"/>
              <a:t>fondánt</a:t>
            </a:r>
            <a:r>
              <a:rPr lang="hu-HU" sz="2400" b="0" dirty="0"/>
              <a:t> 50-60 °C-ra melegítjük, kizárólag cukorol­dattal hígítjuk, mert ezen a hőmérsékleten a tojásfehérje kicsapódik.</a:t>
            </a:r>
          </a:p>
          <a:p>
            <a:r>
              <a:rPr lang="hu-HU" sz="2400" b="0" dirty="0"/>
              <a:t>A forralt lekvárral lekent minyonokat ki­mártjuk, 1-2 percig 60 °C-os szárítóban szik­kasztjuk, majd a </a:t>
            </a:r>
            <a:r>
              <a:rPr lang="hu-HU" sz="2400" b="0" dirty="0" err="1"/>
              <a:t>kihülés</a:t>
            </a:r>
            <a:r>
              <a:rPr lang="hu-HU" sz="2400" b="0" dirty="0"/>
              <a:t> után a rácsról levá­lasztjuk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44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Három egyforma raj­zot készítünk, merev lapra helyezzük, át­látszó fóliát teszünk rá, majd ragasztó­szalaggal vagy rajz­szöggel rögzítjük, hogy el ne csússzon </a:t>
            </a:r>
            <a:r>
              <a:rPr lang="hu-HU" sz="2400" b="0" i="1" dirty="0"/>
              <a:t>(12.26. ábra).</a:t>
            </a:r>
            <a:endParaRPr lang="hu-HU" sz="2400" b="0" dirty="0"/>
          </a:p>
          <a:p>
            <a:r>
              <a:rPr lang="hu-HU" sz="2400" b="0" dirty="0"/>
              <a:t>A kontúrokat ug­rasztott csokolá­déval kihúzzuk, a belső részeket fecskendezőzsákkal temperált fehér- tej- vagy étcsokoládéval kitöltjük. A merev lapot kicsit az asztalhoz ütögetjük, hogy a csokoládé egyenletesen elterüljön</a:t>
            </a:r>
          </a:p>
          <a:p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3851B449-A344-4E06-A04E-6FED6C9D4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3941673"/>
            <a:ext cx="2533015" cy="280035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81932D9-1FEF-4C7A-8F4F-ACEA20E96BA4}"/>
              </a:ext>
            </a:extLst>
          </p:cNvPr>
          <p:cNvSpPr/>
          <p:nvPr/>
        </p:nvSpPr>
        <p:spPr>
          <a:xfrm>
            <a:off x="3779912" y="5624401"/>
            <a:ext cx="3630481" cy="276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>
              <a:lnSpc>
                <a:spcPts val="1315"/>
              </a:lnSpc>
              <a:spcAft>
                <a:spcPts val="0"/>
              </a:spcAft>
            </a:pPr>
            <a:r>
              <a:rPr lang="hu-HU" i="1" spc="10" dirty="0">
                <a:solidFill>
                  <a:srgbClr val="1C1C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26. ábra. Középdísz sablonok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31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Hűtőszekrénybe helyezzük, dermesztjük, majd a fóliáról leválasztjuk.</a:t>
            </a:r>
          </a:p>
          <a:p>
            <a:r>
              <a:rPr lang="hu-HU" sz="2400" b="0" dirty="0"/>
              <a:t>A három csokoládélapot a kört harmadolva, egymással 120°-os szöget bezárva ugrasztott csokoládéval összeragasztjuk. A dermedést fagyasztóspray-vel segítjük.</a:t>
            </a:r>
          </a:p>
          <a:p>
            <a:r>
              <a:rPr lang="hu-HU" sz="2400" b="0" dirty="0"/>
              <a:t>A csokoládélapok közé támasztéknak 120°-os szögre vágott hungarocell-ékeket helye­zünk, amelyeket a csokoládé megkötése után eltávolítunk.</a:t>
            </a:r>
          </a:p>
          <a:p>
            <a:r>
              <a:rPr lang="hu-HU" sz="2400" b="0" dirty="0"/>
              <a:t>Az álló csokoládédísz alá kerek csokoládé­alapot is ragasztunk.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44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Fecskendező díszítéssel más térben kialakí­tott formákat pl. lepkéket és virágokat is ki­alakíthatunk </a:t>
            </a:r>
            <a:r>
              <a:rPr lang="hu-HU" sz="2400" b="0" i="1" dirty="0"/>
              <a:t>(12.27. ábra).</a:t>
            </a:r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r>
              <a:rPr lang="hu-HU" sz="2400" b="0" i="1" dirty="0"/>
              <a:t>12.27. ábra. Fecskendezett virág- és lepkedíszítés</a:t>
            </a:r>
            <a:endParaRPr lang="hu-HU" sz="2400" b="0" dirty="0"/>
          </a:p>
          <a:p>
            <a:endParaRPr lang="hu-HU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4F6CD68A-0E54-4B4F-8793-CD4C2ADD34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06514" y="1772816"/>
            <a:ext cx="477765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392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Modellcsokoládé-díszek </a:t>
            </a:r>
          </a:p>
          <a:p>
            <a:r>
              <a:rPr lang="hu-HU" sz="2400" b="0" dirty="0"/>
              <a:t>A modellcsokoládét </a:t>
            </a:r>
            <a:r>
              <a:rPr lang="hu-HU" sz="2400" b="0" dirty="0">
                <a:solidFill>
                  <a:srgbClr val="FF0000"/>
                </a:solidFill>
              </a:rPr>
              <a:t>plasztikcsokoládénak is nevezhetjük. jellemzője, hogy ugyanúgy for­málható, mint a marcipán.</a:t>
            </a:r>
          </a:p>
          <a:p>
            <a:r>
              <a:rPr lang="hu-HU" sz="2400" b="0" dirty="0"/>
              <a:t>Különlegessé tehetjük a csokoládékompozí­ciót, ha modellcsokoládéból készült díszekre pl. üreges csokoládényuszinak modellcsoko­ládéból kötényt, hajat készítünk vagy cso­koládétojásokra modellcsokoládé-virágokat ragasztunk.</a:t>
            </a:r>
          </a:p>
          <a:p>
            <a:r>
              <a:rPr lang="hu-HU" sz="2400" b="0" dirty="0"/>
              <a:t>A modellcsokoládéval tortát is burkolhatunk.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41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Ét-modellcsokoládé </a:t>
            </a:r>
            <a:r>
              <a:rPr lang="hu-HU" sz="2400" dirty="0"/>
              <a:t>Ajánlott anyaghányada:</a:t>
            </a:r>
          </a:p>
          <a:p>
            <a:pPr lvl="0" fontAlgn="base"/>
            <a:r>
              <a:rPr lang="hu-HU" sz="2400" b="0" dirty="0"/>
              <a:t>étcsokoládé		600 g,</a:t>
            </a:r>
          </a:p>
          <a:p>
            <a:pPr lvl="0" fontAlgn="base"/>
            <a:r>
              <a:rPr lang="hu-HU" sz="2400" b="0" dirty="0"/>
              <a:t>glükózszirup		200 g,</a:t>
            </a:r>
          </a:p>
          <a:p>
            <a:pPr lvl="0" fontAlgn="base"/>
            <a:r>
              <a:rPr lang="hu-HU" sz="2400" b="0" dirty="0"/>
              <a:t>víz			50 g.</a:t>
            </a:r>
          </a:p>
          <a:p>
            <a:r>
              <a:rPr lang="hu-HU" sz="2400" b="0" dirty="0"/>
              <a:t>A csokoládét 40 °C-ra felmelegítjük.</a:t>
            </a:r>
          </a:p>
          <a:p>
            <a:r>
              <a:rPr lang="hu-HU" sz="2400" b="0" dirty="0"/>
              <a:t>A glükózt 45 °C-ra felmelegítjük és szobahő­mérsékletű vízzel összekeverjük.</a:t>
            </a:r>
          </a:p>
          <a:p>
            <a:r>
              <a:rPr lang="hu-HU" sz="2400" b="0" dirty="0"/>
              <a:t>A csokoládét a hígított glükózzal intenzíven rövid ideig keverjük, mert könnyen kizsíro­sodik.</a:t>
            </a:r>
          </a:p>
          <a:p>
            <a:r>
              <a:rPr lang="hu-HU" sz="2400" b="0" dirty="0"/>
              <a:t>Műanyag fóliába csomagolva 8 órát szo­bahőmérsékleten pihentetjük, felhasználás előtt átgyúrjuk.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49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lnSpcReduction="10000"/>
          </a:bodyPr>
          <a:lstStyle/>
          <a:p>
            <a:r>
              <a:rPr lang="hu-HU" sz="2400" i="1" dirty="0"/>
              <a:t>Fehér-modellcsokoládé </a:t>
            </a:r>
          </a:p>
          <a:p>
            <a:r>
              <a:rPr lang="hu-HU" sz="2400" dirty="0"/>
              <a:t>Ajánlott anyaghányada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2400" b="0" dirty="0"/>
              <a:t>A kakaóvajat 35 °C-ra felmelegítjük a 45 °C-os glükózzal és a porcukorral, majd rö­vid ideig összegyúrjuk. Ügyelnünk kell arra, hogy a csokoládétészta ki ne zsírosodjon.</a:t>
            </a:r>
          </a:p>
          <a:p>
            <a:r>
              <a:rPr lang="hu-HU" sz="2400" b="0" dirty="0" err="1"/>
              <a:t>Müanyag</a:t>
            </a:r>
            <a:r>
              <a:rPr lang="hu-HU" sz="2400" b="0" dirty="0"/>
              <a:t> fóliába csomagolva 8 órát szobahő­mérsékleten pihentetjük, majd felhasználás előtt átgyúrjuk.</a:t>
            </a:r>
          </a:p>
          <a:p>
            <a:r>
              <a:rPr lang="hu-HU" sz="2400" b="0" dirty="0"/>
              <a:t>A fehér-modellcsokoládé olajban oldódó ételfestékkel is színezhető</a:t>
            </a:r>
          </a:p>
          <a:p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03E716A-290A-4DEB-AF26-B69892C5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06217"/>
            <a:ext cx="5154225" cy="12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89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Rózsakészítés modellcsokoládéból</a:t>
            </a:r>
            <a:endParaRPr lang="hu-HU" sz="2400" dirty="0"/>
          </a:p>
          <a:p>
            <a:r>
              <a:rPr lang="hu-HU" sz="2400" b="0" dirty="0"/>
              <a:t>A modellcsokoládét két fólia között nyújtófá­val kinyújtjuk, 3-4 cm kerek kiszúróval kiszúr­juk. A kerek lapok fölső élét rózsakihúzóval simítólappal elvékonyítjuk. Kúp alakú modell­csokoládéra 3-5 elvékonyított szirmot csava­runk, felső élét visszapöndörítjük. A kinyújtott modellcsokoládé-lap könnyen kiszárad, ezért munka közben is </a:t>
            </a:r>
            <a:r>
              <a:rPr lang="hu-HU" sz="2400" b="0" dirty="0" err="1"/>
              <a:t>müanyag</a:t>
            </a:r>
            <a:r>
              <a:rPr lang="hu-HU" sz="2400" b="0" dirty="0"/>
              <a:t> fóliával letakarjuk. A modellcsokoládé-rózsát formázott vagy fecskendezett csokoládélevelekkel díszítjük </a:t>
            </a:r>
            <a:r>
              <a:rPr lang="hu-HU" sz="2400" b="0" i="1" dirty="0"/>
              <a:t>(12.28. ábra).</a:t>
            </a:r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96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55E57243-DC33-429C-B0E0-F840097FDC3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124744"/>
            <a:ext cx="568863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78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12.3.2. Marcipándíszítés</a:t>
            </a:r>
          </a:p>
          <a:p>
            <a:r>
              <a:rPr lang="hu-HU" sz="2400" b="0" dirty="0"/>
              <a:t>A marcipándíszítés a legelterjedtebb díszítési módszer. A </a:t>
            </a:r>
            <a:r>
              <a:rPr lang="hu-HU" sz="2400" b="0" dirty="0">
                <a:solidFill>
                  <a:srgbClr val="FF0000"/>
                </a:solidFill>
              </a:rPr>
              <a:t>formázáshoz kétszeres</a:t>
            </a:r>
            <a:r>
              <a:rPr lang="hu-HU" sz="2400" b="0" dirty="0"/>
              <a:t>, a </a:t>
            </a:r>
            <a:r>
              <a:rPr lang="hu-HU" sz="2400" b="0" dirty="0">
                <a:solidFill>
                  <a:srgbClr val="FF0000"/>
                </a:solidFill>
              </a:rPr>
              <a:t>burko­láshoz háromszoros</a:t>
            </a:r>
            <a:r>
              <a:rPr lang="hu-HU" sz="2400" b="0" dirty="0"/>
              <a:t> mandulamarcipánt alkalmazunk.</a:t>
            </a:r>
          </a:p>
          <a:p>
            <a:r>
              <a:rPr lang="hu-HU" sz="2400" b="0" dirty="0"/>
              <a:t>A színezést vízben vagy olajban oldódó étel­festékkel is végezhetjük. Lehetőleg világos színekkel dolgozzunk.</a:t>
            </a:r>
          </a:p>
          <a:p>
            <a:r>
              <a:rPr lang="hu-HU" sz="2400" b="0" dirty="0"/>
              <a:t>A begyúrt marcipán kiszáradását megakadá­lyozhatjuk, ha </a:t>
            </a:r>
            <a:r>
              <a:rPr lang="hu-HU" sz="2400" b="0" dirty="0">
                <a:solidFill>
                  <a:srgbClr val="FF0000"/>
                </a:solidFill>
              </a:rPr>
              <a:t>műanyag zacskóban vagy fóli­ában tároljuk.</a:t>
            </a:r>
          </a:p>
          <a:p>
            <a:r>
              <a:rPr lang="hu-HU" sz="2400" b="0" dirty="0"/>
              <a:t>A marcipánnal tortákat </a:t>
            </a:r>
            <a:r>
              <a:rPr lang="hu-HU" sz="2400" b="0" dirty="0">
                <a:solidFill>
                  <a:srgbClr val="FF0000"/>
                </a:solidFill>
              </a:rPr>
              <a:t>burkolunk</a:t>
            </a:r>
            <a:r>
              <a:rPr lang="hu-HU" sz="2400" b="0" dirty="0"/>
              <a:t>, </a:t>
            </a:r>
            <a:r>
              <a:rPr lang="hu-HU" sz="2400" b="0" dirty="0">
                <a:solidFill>
                  <a:srgbClr val="FF0000"/>
                </a:solidFill>
              </a:rPr>
              <a:t>kiszúrt dí­szeket, </a:t>
            </a:r>
            <a:r>
              <a:rPr lang="hu-HU" sz="2400" b="0" dirty="0"/>
              <a:t>sablon segítségével </a:t>
            </a:r>
            <a:r>
              <a:rPr lang="hu-HU" sz="2400" b="0" dirty="0">
                <a:solidFill>
                  <a:srgbClr val="FF0000"/>
                </a:solidFill>
              </a:rPr>
              <a:t>rátétes díszeket</a:t>
            </a:r>
            <a:r>
              <a:rPr lang="hu-HU" sz="2400" b="0" dirty="0"/>
              <a:t>, formával és kézi formázással </a:t>
            </a:r>
            <a:r>
              <a:rPr lang="hu-HU" sz="2400" b="0" dirty="0">
                <a:solidFill>
                  <a:srgbClr val="FF0000"/>
                </a:solidFill>
              </a:rPr>
              <a:t>virágokat, figu­rákat készítünk.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98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M</a:t>
            </a:r>
            <a:r>
              <a:rPr lang="hu-HU" sz="2400" dirty="0"/>
              <a:t>arcipánburkolás</a:t>
            </a:r>
          </a:p>
          <a:p>
            <a:r>
              <a:rPr lang="hu-HU" sz="2400" b="0" dirty="0">
                <a:solidFill>
                  <a:srgbClr val="FF0000"/>
                </a:solidFill>
              </a:rPr>
              <a:t>Az alkalmi dísztortákat </a:t>
            </a:r>
            <a:r>
              <a:rPr lang="hu-HU" sz="2400" b="0" dirty="0"/>
              <a:t>legtöbbször marci­pánnal burkoljuk. A burkolat színe harmo­nizál a felrakott díszek színével. A burkolat </a:t>
            </a:r>
            <a:r>
              <a:rPr lang="hu-HU" sz="2400" b="0" dirty="0">
                <a:solidFill>
                  <a:srgbClr val="FF0000"/>
                </a:solidFill>
              </a:rPr>
              <a:t>alsó szegélye színével, formájával kiemeli a torta díszeit</a:t>
            </a:r>
          </a:p>
          <a:p>
            <a:r>
              <a:rPr lang="hu-HU" sz="2400" i="1" dirty="0"/>
              <a:t>Kiszúrt marcipándísz készítése</a:t>
            </a:r>
            <a:endParaRPr lang="hu-HU" sz="2400" dirty="0"/>
          </a:p>
          <a:p>
            <a:r>
              <a:rPr lang="hu-HU" sz="2400" b="0" dirty="0"/>
              <a:t>A kiszúrt marcipándíszek készítésekor a marcipánt </a:t>
            </a:r>
            <a:r>
              <a:rPr lang="hu-HU" sz="2400" b="0" dirty="0">
                <a:solidFill>
                  <a:srgbClr val="FF0000"/>
                </a:solidFill>
              </a:rPr>
              <a:t>porcukron 3 mm vastagságban ki­nyújtjuk, és virág alakú kiszúróval kiszúrjuk</a:t>
            </a:r>
            <a:r>
              <a:rPr lang="hu-HU" sz="2400" b="0" dirty="0"/>
              <a:t>. A lapokat szivacsra helyezzük és a közepét kúp alakú barázdált mintázófácskával meg­nyomjuk. Az így kialakított tölcsér alakú vi­rágok </a:t>
            </a:r>
            <a:r>
              <a:rPr lang="hu-HU" sz="2400" b="0" dirty="0">
                <a:solidFill>
                  <a:srgbClr val="FF0000"/>
                </a:solidFill>
              </a:rPr>
              <a:t>közepét glazúrral díszítjük</a:t>
            </a:r>
            <a:r>
              <a:rPr lang="hu-HU" sz="2400" b="0" dirty="0"/>
              <a:t>.</a:t>
            </a:r>
          </a:p>
          <a:p>
            <a:r>
              <a:rPr lang="hu-HU" sz="2400" b="0" dirty="0"/>
              <a:t>Az </a:t>
            </a:r>
            <a:r>
              <a:rPr lang="hu-HU" sz="2400" b="0" dirty="0">
                <a:solidFill>
                  <a:srgbClr val="FF0000"/>
                </a:solidFill>
              </a:rPr>
              <a:t>apró, kiszúrt virágokkal a tortákra </a:t>
            </a:r>
            <a:r>
              <a:rPr lang="hu-HU" sz="2400" b="0" dirty="0"/>
              <a:t>sze­gélydíszeket vagy kisodort marcipánszárra </a:t>
            </a:r>
            <a:r>
              <a:rPr lang="hu-HU" sz="2400" b="0" dirty="0">
                <a:solidFill>
                  <a:srgbClr val="FF0000"/>
                </a:solidFill>
              </a:rPr>
              <a:t>illesztve</a:t>
            </a:r>
            <a:r>
              <a:rPr lang="hu-HU" sz="2400" b="0" dirty="0"/>
              <a:t> csokrokat készíthetünk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1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fontScale="92500" lnSpcReduction="10000"/>
          </a:bodyPr>
          <a:lstStyle/>
          <a:p>
            <a:r>
              <a:rPr lang="hu-HU" sz="2400" i="1" dirty="0"/>
              <a:t>Karamellcukor</a:t>
            </a:r>
            <a:endParaRPr lang="hu-HU" sz="2400" dirty="0"/>
          </a:p>
          <a:p>
            <a:r>
              <a:rPr lang="hu-HU" sz="2600" b="0" dirty="0"/>
              <a:t>A karamellt a	cukrászat bevonásra ritkán használja. A 142,5 °C-ra főzött mártókaramellbe marcipán-</a:t>
            </a:r>
            <a:r>
              <a:rPr lang="hu-HU" sz="2600" b="0" dirty="0" err="1"/>
              <a:t>fréket</a:t>
            </a:r>
            <a:r>
              <a:rPr lang="hu-HU" sz="2600" b="0" dirty="0"/>
              <a:t>, gesz­tenyeszíveket, cukrozott gyümölcsöket már­tunk. A termékbe hurkapálcát szúrunk, és se­gítségével a forró </a:t>
            </a:r>
            <a:r>
              <a:rPr lang="hu-HU" sz="2600" b="0" dirty="0" err="1"/>
              <a:t>karamellba</a:t>
            </a:r>
            <a:r>
              <a:rPr lang="hu-HU" sz="2600" b="0" dirty="0"/>
              <a:t> mártjuk, majd olajozott lemezre helyezzük.</a:t>
            </a:r>
          </a:p>
          <a:p>
            <a:r>
              <a:rPr lang="hu-HU" sz="2600" b="0" dirty="0"/>
              <a:t>A karamell higroszkópos, könnyen leolvad, ezért a tartósabb marcipánkészítmények fé­nyezéséhez étkezési lakkokat használunk.</a:t>
            </a:r>
          </a:p>
          <a:p>
            <a:r>
              <a:rPr lang="hu-HU" sz="2400" i="1" dirty="0"/>
              <a:t>Dobos cukor</a:t>
            </a:r>
            <a:endParaRPr lang="hu-HU" sz="2400" dirty="0"/>
          </a:p>
          <a:p>
            <a:r>
              <a:rPr lang="hu-HU" sz="2600" b="0" dirty="0"/>
              <a:t>A dobos cukor olvasztott cukorkészít­mény. </a:t>
            </a:r>
            <a:r>
              <a:rPr lang="hu-HU" sz="2600" b="0" dirty="0">
                <a:solidFill>
                  <a:srgbClr val="FF0000"/>
                </a:solidFill>
              </a:rPr>
              <a:t>Folyadék nélkül készül. </a:t>
            </a:r>
            <a:r>
              <a:rPr lang="hu-HU" sz="2600" b="0" dirty="0"/>
              <a:t>A cukrot </a:t>
            </a:r>
            <a:r>
              <a:rPr lang="hu-HU" sz="2600" b="0" dirty="0" err="1">
                <a:solidFill>
                  <a:srgbClr val="FF0000"/>
                </a:solidFill>
              </a:rPr>
              <a:t>aranybarnása</a:t>
            </a:r>
            <a:r>
              <a:rPr lang="hu-HU" sz="2600" b="0" dirty="0">
                <a:solidFill>
                  <a:srgbClr val="FF0000"/>
                </a:solidFill>
              </a:rPr>
              <a:t>, kristálymentesre </a:t>
            </a:r>
            <a:r>
              <a:rPr lang="hu-HU" sz="2600" b="0" dirty="0"/>
              <a:t>olvasztjuk. Doboslapra öntjük, egyenletesen elkenjük. </a:t>
            </a:r>
            <a:r>
              <a:rPr lang="hu-HU" sz="2600" b="0" dirty="0">
                <a:solidFill>
                  <a:srgbClr val="FF0000"/>
                </a:solidFill>
              </a:rPr>
              <a:t>Még melegen, olajozott késsel szeleteljük.</a:t>
            </a:r>
            <a:r>
              <a:rPr lang="hu-HU" sz="2600" b="0" dirty="0"/>
              <a:t> Dobos-tortához, képviselőfánk-tető kimártá­sához használjuk.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2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958" y="584683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Rátétes marcipándísz készítése</a:t>
            </a:r>
            <a:endParaRPr lang="hu-HU" sz="2400" dirty="0"/>
          </a:p>
          <a:p>
            <a:r>
              <a:rPr lang="hu-HU" sz="2400" b="0" dirty="0"/>
              <a:t>A rátétes díszítésnél a marcipánlapot papír­sablon mellett vágjuk ki. Mesefigurák, ember és állatfigurák </a:t>
            </a:r>
            <a:r>
              <a:rPr lang="hu-HU" sz="2400" b="0" i="1" dirty="0"/>
              <a:t>(12.29. ábra) </a:t>
            </a:r>
            <a:r>
              <a:rPr lang="hu-HU" sz="2400" b="0" dirty="0"/>
              <a:t>stilizált virágok, levelek, cégek emblémái (logói), címerek ké­szíthetők papírsablon segítségével.</a:t>
            </a:r>
          </a:p>
          <a:p>
            <a:r>
              <a:rPr lang="hu-HU" sz="2400" b="0" dirty="0"/>
              <a:t>Kemény papírra a tortához méretarányosan a mintát megrajzoljuk, és ollóval </a:t>
            </a:r>
            <a:r>
              <a:rPr lang="hu-HU" sz="2400" b="0" dirty="0" err="1"/>
              <a:t>körbevágjuk</a:t>
            </a:r>
            <a:r>
              <a:rPr lang="hu-HU" sz="2400" b="0" dirty="0"/>
              <a:t> Az ábrának megfelelő szí­nű marcipánokat színezünk. 1-2 mm vastagságban por­cukron kinyújtjuk, majd </a:t>
            </a:r>
            <a:r>
              <a:rPr lang="hu-HU" sz="2400" b="0" dirty="0" err="1"/>
              <a:t>ezA</a:t>
            </a:r>
            <a:r>
              <a:rPr lang="hu-HU" sz="2400" b="0" dirty="0"/>
              <a:t> sablont ráfektetjük a mar­cipánlapra, és hegyes késsel </a:t>
            </a:r>
            <a:r>
              <a:rPr lang="hu-HU" sz="2400" b="0" dirty="0" err="1"/>
              <a:t>körbevágjuk</a:t>
            </a:r>
            <a:r>
              <a:rPr lang="hu-HU" sz="2400" b="0" dirty="0"/>
              <a:t>. Pl. az oroszlán testét világosbarna, a söré­nyét sötétebb barna, a fülét, szemét, </a:t>
            </a:r>
          </a:p>
          <a:p>
            <a:r>
              <a:rPr lang="hu-HU" sz="2400" b="0" dirty="0"/>
              <a:t>orrát fehér marci­pánlapból vágjuk kit gondosan </a:t>
            </a:r>
          </a:p>
          <a:p>
            <a:r>
              <a:rPr lang="hu-HU" sz="2400" b="0" dirty="0"/>
              <a:t>lesöpörjük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B84284AE-AA57-4BB6-B5AA-717E6E9210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59180" y="4653136"/>
            <a:ext cx="1871980" cy="20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485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kivágott marcipánlapokat cukorszirup­pal marcipánnal burkolt vagy csokoládéval bevont tortára ragasztjuk. A figurát az ábra alapján a marcipánlapok egymás mellé vagy egymásra illesztésével állítjuk össze, mint egy rátétes kézimunkát </a:t>
            </a:r>
            <a:r>
              <a:rPr lang="hu-HU" sz="2400" b="0" i="1" dirty="0"/>
              <a:t>(12.30.a),b),c) ábra). </a:t>
            </a:r>
            <a:r>
              <a:rPr lang="hu-HU" sz="2400" b="0" dirty="0"/>
              <a:t>A figurát a szemet, szájat, sörényt, </a:t>
            </a:r>
            <a:r>
              <a:rPr lang="hu-HU" sz="2400" b="0" dirty="0" err="1"/>
              <a:t>orrot</a:t>
            </a:r>
            <a:r>
              <a:rPr lang="hu-HU" sz="2400" b="0" dirty="0"/>
              <a:t> ug­rasztott csokoládéval való fecskendezéssel kiemelhetjük </a:t>
            </a:r>
            <a:r>
              <a:rPr lang="hu-HU" sz="2400" b="0" i="1" dirty="0"/>
              <a:t>(12.30.d) ábra</a:t>
            </a:r>
            <a:r>
              <a:rPr lang="hu-HU" i="1" dirty="0"/>
              <a:t>) </a:t>
            </a:r>
          </a:p>
          <a:p>
            <a:r>
              <a:rPr lang="hu-HU" sz="2600" b="0" dirty="0">
                <a:solidFill>
                  <a:srgbClr val="FF0000"/>
                </a:solidFill>
              </a:rPr>
              <a:t>                  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36C0DB0A-4E9C-4580-8B80-1FF1824155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3075" y="3728678"/>
            <a:ext cx="1718281" cy="1852038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252C5737-DF30-42FA-920B-E5409ED3CD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52267" y="3727002"/>
            <a:ext cx="1533838" cy="1861436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0615225-28FE-488D-BE31-8A2E3923FA2E}"/>
              </a:ext>
            </a:extLst>
          </p:cNvPr>
          <p:cNvSpPr/>
          <p:nvPr/>
        </p:nvSpPr>
        <p:spPr>
          <a:xfrm>
            <a:off x="195399" y="5588438"/>
            <a:ext cx="5096681" cy="157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>
              <a:spcAft>
                <a:spcPts val="0"/>
              </a:spcAft>
              <a:tabLst>
                <a:tab pos="2094865" algn="r"/>
              </a:tabLst>
            </a:pPr>
            <a:r>
              <a:rPr lang="hu-HU" i="1" spc="-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2.30.a) ábra.	        </a:t>
            </a: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2.30.b) ábra.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>
              <a:lnSpc>
                <a:spcPct val="113000"/>
              </a:lnSpc>
              <a:spcAft>
                <a:spcPts val="0"/>
              </a:spcAft>
              <a:tabLst>
                <a:tab pos="2351405" algn="r"/>
              </a:tabLst>
            </a:pPr>
            <a:r>
              <a:rPr lang="hu-HU" i="1" spc="-6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Marcipán        </a:t>
            </a: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Marcipánoroszlán</a:t>
            </a:r>
            <a:endParaRPr lang="hu-HU" i="1" spc="-6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>
              <a:lnSpc>
                <a:spcPct val="113000"/>
              </a:lnSpc>
              <a:spcAft>
                <a:spcPts val="0"/>
              </a:spcAft>
              <a:tabLst>
                <a:tab pos="2351405" algn="r"/>
              </a:tabLst>
            </a:pPr>
            <a:r>
              <a:rPr lang="hu-HU" i="1" spc="-6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oroszlán               </a:t>
            </a: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sörényének </a:t>
            </a:r>
            <a:r>
              <a:rPr lang="hu-HU" i="1" spc="-6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>
              <a:lnSpc>
                <a:spcPct val="110000"/>
              </a:lnSpc>
              <a:spcAft>
                <a:spcPts val="0"/>
              </a:spcAft>
              <a:tabLst>
                <a:tab pos="2017395" algn="r"/>
              </a:tabLst>
            </a:pPr>
            <a:r>
              <a:rPr lang="hu-HU" i="1" spc="-7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teste	</a:t>
            </a:r>
            <a:r>
              <a:rPr lang="hu-HU" i="1" spc="-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ráragasztása</a:t>
            </a:r>
            <a:r>
              <a:rPr lang="hu-HU" i="1" spc="-7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17320">
              <a:spcAft>
                <a:spcPts val="0"/>
              </a:spcAft>
            </a:pPr>
            <a:r>
              <a:rPr lang="hu-HU" i="1" spc="-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">
            <a:extLst>
              <a:ext uri="{FF2B5EF4-FFF2-40B4-BE49-F238E27FC236}">
                <a16:creationId xmlns:a16="http://schemas.microsoft.com/office/drawing/2014/main" id="{FAE878C0-959C-4897-881F-B9D2AD2D5A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1684731" cy="1852038"/>
          </a:xfrm>
          <a:prstGeom prst="rect">
            <a:avLst/>
          </a:prstGeom>
        </p:spPr>
      </p:pic>
      <p:pic>
        <p:nvPicPr>
          <p:cNvPr id="12" name="pic">
            <a:extLst>
              <a:ext uri="{FF2B5EF4-FFF2-40B4-BE49-F238E27FC236}">
                <a16:creationId xmlns:a16="http://schemas.microsoft.com/office/drawing/2014/main" id="{9BEE6D59-310B-4E0F-9D27-176B00D4203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74426" y="3481345"/>
            <a:ext cx="1437876" cy="1852038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9407982F-799F-44A4-A3F6-ABC4F1BB38CC}"/>
              </a:ext>
            </a:extLst>
          </p:cNvPr>
          <p:cNvSpPr/>
          <p:nvPr/>
        </p:nvSpPr>
        <p:spPr>
          <a:xfrm>
            <a:off x="4318925" y="5375367"/>
            <a:ext cx="4572000" cy="15050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2090420" algn="r"/>
              </a:tabLst>
            </a:pPr>
            <a:r>
              <a:rPr lang="hu-HU" i="1" spc="-4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2.30.c) ábra.	               </a:t>
            </a: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2.30.d) ábra.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351405" algn="r"/>
              </a:tabLst>
            </a:pPr>
            <a:r>
              <a:rPr lang="hu-HU" i="1" spc="-3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Marcipánoroszlán	      </a:t>
            </a:r>
            <a:r>
              <a:rPr lang="hu-HU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Marcipánoroszlán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2410460" algn="r"/>
              </a:tabLst>
            </a:pP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szemének,                	</a:t>
            </a:r>
            <a:r>
              <a:rPr lang="hu-HU" i="1" spc="-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szemének, szájának,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474595" algn="r"/>
              </a:tabLst>
            </a:pPr>
            <a:r>
              <a:rPr lang="hu-HU" i="1" spc="-2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szájának,          orrának	</a:t>
            </a: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orrának, sörényének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i="1" spc="-3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ráragasztása	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19866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i="1" dirty="0"/>
              <a:t>Marcipán alakítása formával</a:t>
            </a:r>
            <a:endParaRPr lang="hu-HU" dirty="0"/>
          </a:p>
          <a:p>
            <a:r>
              <a:rPr lang="hu-HU" dirty="0"/>
              <a:t>A marcipánt formázhatjuk fém, kén vagy hajlékony szilikongumi formában.</a:t>
            </a:r>
          </a:p>
          <a:p>
            <a:r>
              <a:rPr lang="hu-HU" dirty="0"/>
              <a:t>A beolajozott formába belenyomjuk a marci­pánt, majd a fölösleget késsel levágjuk. Álta­lában leveleket, virágokat, fenyőágakat, pat­kókat, </a:t>
            </a:r>
            <a:r>
              <a:rPr lang="hu-HU" dirty="0" err="1"/>
              <a:t>négylevelü</a:t>
            </a:r>
            <a:r>
              <a:rPr lang="hu-HU" dirty="0"/>
              <a:t> lóheréket, gyümölcsöket, mikulásfejeket, emberi arcokat készítünk formával.</a:t>
            </a:r>
          </a:p>
          <a:p>
            <a:r>
              <a:rPr lang="hu-HU" dirty="0"/>
              <a:t>A féldomború marcipán formákat glazúr-vagy csokoládéfecskendezéssel is kiemel­hetjük.</a:t>
            </a:r>
          </a:p>
          <a:p>
            <a:r>
              <a:rPr lang="hu-HU" dirty="0"/>
              <a:t>A </a:t>
            </a:r>
            <a:r>
              <a:rPr lang="hu-HU" i="1" dirty="0"/>
              <a:t>marcipán virágdíszek kézi formázása</a:t>
            </a:r>
            <a:endParaRPr lang="hu-HU" dirty="0"/>
          </a:p>
          <a:p>
            <a:r>
              <a:rPr lang="hu-HU" dirty="0"/>
              <a:t>A megrendelő kívánsága szerint a születésna­pi, névnapi és esküvői tortákat egytől három darab vagy egész csokor virággal </a:t>
            </a:r>
            <a:r>
              <a:rPr lang="hu-HU" dirty="0" err="1"/>
              <a:t>diszíthetjük</a:t>
            </a:r>
            <a:r>
              <a:rPr lang="hu-HU" dirty="0"/>
              <a:t>. A díszítés közben mindig törekedjünk a szel­lős, ízléses fölhelyezésre!</a:t>
            </a:r>
          </a:p>
          <a:p>
            <a:r>
              <a:rPr lang="hu-HU" dirty="0"/>
              <a:t>A marcipán virágdíszek kézi formázásánál két módszert alkalmazunk.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428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9" y="903788"/>
            <a:ext cx="8753202" cy="5954211"/>
          </a:xfrm>
        </p:spPr>
        <p:txBody>
          <a:bodyPr>
            <a:normAutofit fontScale="92500"/>
          </a:bodyPr>
          <a:lstStyle/>
          <a:p>
            <a:r>
              <a:rPr lang="hu-HU" sz="2400" b="0" dirty="0"/>
              <a:t>Az egyik módszer szerint a marcipánból egyforma átmérőjű rudat sodrunk, meg­egyező </a:t>
            </a:r>
            <a:r>
              <a:rPr lang="hu-HU" sz="2400" b="0" dirty="0" err="1"/>
              <a:t>tömegü</a:t>
            </a:r>
            <a:r>
              <a:rPr lang="hu-HU" sz="2400" b="0" dirty="0"/>
              <a:t> darabokra fölvágjuk és felgömbölyítjük </a:t>
            </a:r>
            <a:r>
              <a:rPr lang="hu-HU" sz="2400" b="0" i="1" dirty="0"/>
              <a:t>(12.31.a),b) ábra).</a:t>
            </a: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r>
              <a:rPr lang="hu-HU" sz="2400" b="0" i="1" dirty="0"/>
              <a:t>12.31.a) ábra. Marcipánrózsa készítése, marcipán rúd </a:t>
            </a:r>
            <a:r>
              <a:rPr lang="hu-HU" sz="2400" b="0" i="1" dirty="0" err="1"/>
              <a:t>felarabolása</a:t>
            </a:r>
            <a:endParaRPr lang="hu-HU" sz="2400" b="0" i="1" dirty="0"/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r>
              <a:rPr lang="hu-HU" i="1" dirty="0"/>
              <a:t>12.31.b) ábra. Marcipánrózsa készítése, marcipán felgömbölyítése</a:t>
            </a:r>
            <a:endParaRPr lang="hu-HU" sz="2400" b="0" i="1" dirty="0">
              <a:solidFill>
                <a:srgbClr val="FF0000"/>
              </a:solidFill>
            </a:endParaRPr>
          </a:p>
          <a:p>
            <a:endParaRPr lang="hu-HU" sz="2400" b="0" i="1" dirty="0">
              <a:solidFill>
                <a:srgbClr val="FF0000"/>
              </a:solidFill>
            </a:endParaRP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1F17808C-14F5-482E-8E88-1BD16D95C2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28888" y="1844824"/>
            <a:ext cx="3672408" cy="1944216"/>
          </a:xfrm>
          <a:prstGeom prst="rect">
            <a:avLst/>
          </a:prstGeom>
        </p:spPr>
      </p:pic>
      <p:pic>
        <p:nvPicPr>
          <p:cNvPr id="10" name="pic">
            <a:extLst>
              <a:ext uri="{FF2B5EF4-FFF2-40B4-BE49-F238E27FC236}">
                <a16:creationId xmlns:a16="http://schemas.microsoft.com/office/drawing/2014/main" id="{9B9FC7E2-3D6B-43DA-9FDC-85D0826B5E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63888" y="4384789"/>
            <a:ext cx="276449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616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A marcipánszirmokat enyhén olajo­zott márványlapon műanyag simító­val elvékonyítjuk.	</a:t>
            </a:r>
            <a:r>
              <a:rPr lang="hu-HU" i="1" dirty="0"/>
              <a:t>(12 .31.c.)ábra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b="0" spc="-25" dirty="0"/>
              <a:t>12.31.c) ábra. Marcipánrózsa készítése, </a:t>
            </a:r>
            <a:r>
              <a:rPr lang="hu-HU" b="0" dirty="0"/>
              <a:t>rózsaszirom elvékonyítása</a:t>
            </a:r>
            <a:endParaRPr lang="hu-HU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dirty="0"/>
              <a:t>A marcipángöböket körkörösen simít­juk, kifelé elvékonyítjuk. Ügyeljünk arra, hogy a középrész vastagabb le­gyen, így a szirmoknak tartásuk lesz. A rózsát 6 kerek sziromból készíthetjük attól függően, hogy bimbót vagy kinyílt rózsát készítünk</a:t>
            </a:r>
            <a:endParaRPr lang="hu-HU" i="1" dirty="0"/>
          </a:p>
          <a:p>
            <a:r>
              <a:rPr lang="hu-HU" dirty="0"/>
              <a:t>Késsel vágjunk alá és ügyeljünk arra, hogy ne sérüljön meg, ne legyen rojtos</a:t>
            </a:r>
          </a:p>
          <a:p>
            <a:endParaRPr lang="hu-HU" i="1" dirty="0"/>
          </a:p>
          <a:p>
            <a:endParaRPr lang="hu-HU" i="1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">
            <a:extLst>
              <a:ext uri="{FF2B5EF4-FFF2-40B4-BE49-F238E27FC236}">
                <a16:creationId xmlns:a16="http://schemas.microsoft.com/office/drawing/2014/main" id="{B755C2D4-EC41-47C4-A3F8-149FBC79DD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345638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71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9932" y="715867"/>
            <a:ext cx="8753202" cy="5688632"/>
          </a:xfrm>
        </p:spPr>
        <p:txBody>
          <a:bodyPr>
            <a:normAutofit/>
          </a:bodyPr>
          <a:lstStyle/>
          <a:p>
            <a:r>
              <a:rPr lang="hu-HU" dirty="0"/>
              <a:t>Az első szirmot egy marcipánkúpra csavarjuk, majd a többi szirmot körbe rára­gasztjuk, felső élüket visszapöndörítjük. Vé­gül alul összenyomjuk, és a felesleget levágjuk</a:t>
            </a:r>
          </a:p>
          <a:p>
            <a:r>
              <a:rPr lang="hu-HU" i="1" dirty="0"/>
              <a:t>(12.31.d) és e) ábra).</a:t>
            </a:r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endParaRPr lang="hu-HU" i="1" dirty="0"/>
          </a:p>
          <a:p>
            <a:r>
              <a:rPr lang="hu-HU" sz="2600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">
            <a:extLst>
              <a:ext uri="{FF2B5EF4-FFF2-40B4-BE49-F238E27FC236}">
                <a16:creationId xmlns:a16="http://schemas.microsoft.com/office/drawing/2014/main" id="{9F0FA74B-6709-44A5-AB91-7A8A791C8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04048" y="1844824"/>
            <a:ext cx="3600400" cy="2160240"/>
          </a:xfrm>
          <a:prstGeom prst="rect">
            <a:avLst/>
          </a:prstGeom>
        </p:spPr>
      </p:pic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9DC71729-E65C-43FB-8AC2-3C71D8491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924958"/>
              </p:ext>
            </p:extLst>
          </p:nvPr>
        </p:nvGraphicFramePr>
        <p:xfrm>
          <a:off x="170866" y="2601730"/>
          <a:ext cx="4055248" cy="1194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5248">
                  <a:extLst>
                    <a:ext uri="{9D8B030D-6E8A-4147-A177-3AD203B41FA5}">
                      <a16:colId xmlns:a16="http://schemas.microsoft.com/office/drawing/2014/main" val="3831442642"/>
                    </a:ext>
                  </a:extLst>
                </a:gridCol>
              </a:tblGrid>
              <a:tr h="668288">
                <a:tc>
                  <a:txBody>
                    <a:bodyPr/>
                    <a:lstStyle/>
                    <a:p>
                      <a:pPr marL="45720" marR="365760" algn="l">
                        <a:lnSpc>
                          <a:spcPct val="111000"/>
                        </a:lnSpc>
                        <a:spcAft>
                          <a:spcPts val="360"/>
                        </a:spcAft>
                      </a:pPr>
                      <a:r>
                        <a:rPr lang="hu-HU" sz="2400" spc="-20" dirty="0">
                          <a:effectLst/>
                        </a:rPr>
                        <a:t>12.31.d) ábra. Marcipánrózsa készítése, </a:t>
                      </a:r>
                      <a:r>
                        <a:rPr lang="hu-HU" sz="2400" spc="-10" dirty="0">
                          <a:effectLst/>
                        </a:rPr>
                        <a:t>rózsaszirom felcsavarása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7594529"/>
                  </a:ext>
                </a:extLst>
              </a:tr>
            </a:tbl>
          </a:graphicData>
        </a:graphic>
      </p:graphicFrame>
      <p:pic>
        <p:nvPicPr>
          <p:cNvPr id="13" name="pic">
            <a:extLst>
              <a:ext uri="{FF2B5EF4-FFF2-40B4-BE49-F238E27FC236}">
                <a16:creationId xmlns:a16="http://schemas.microsoft.com/office/drawing/2014/main" id="{82183477-5CD5-4203-B153-7F1A7BB3D6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4149080"/>
            <a:ext cx="3384376" cy="2461627"/>
          </a:xfrm>
          <a:prstGeom prst="rect">
            <a:avLst/>
          </a:prstGeom>
        </p:spPr>
      </p:pic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5E148C18-5719-4B8C-A1F9-7381337A2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51256"/>
              </p:ext>
            </p:extLst>
          </p:nvPr>
        </p:nvGraphicFramePr>
        <p:xfrm>
          <a:off x="4227319" y="4555268"/>
          <a:ext cx="4055248" cy="1586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5248">
                  <a:extLst>
                    <a:ext uri="{9D8B030D-6E8A-4147-A177-3AD203B41FA5}">
                      <a16:colId xmlns:a16="http://schemas.microsoft.com/office/drawing/2014/main" val="1832096317"/>
                    </a:ext>
                  </a:extLst>
                </a:gridCol>
              </a:tblGrid>
              <a:tr h="815951">
                <a:tc>
                  <a:txBody>
                    <a:bodyPr/>
                    <a:lstStyle/>
                    <a:p>
                      <a:pPr marL="45720" marR="36576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</a:rPr>
                        <a:t>12.31.e) ábra. Marcipánrózsa készítése, </a:t>
                      </a:r>
                      <a:r>
                        <a:rPr lang="hu-HU" sz="2400" spc="-10" dirty="0">
                          <a:effectLst/>
                        </a:rPr>
                        <a:t>a kész rózsa levágása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5688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7317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 fontScale="92500"/>
          </a:bodyPr>
          <a:lstStyle/>
          <a:p>
            <a:r>
              <a:rPr lang="hu-HU" sz="2400" b="0" dirty="0"/>
              <a:t>Az igy elkészített virág azonnal felhasználható. </a:t>
            </a:r>
            <a:r>
              <a:rPr lang="hu-HU" sz="2400" b="0" dirty="0" err="1"/>
              <a:t>Müanyag</a:t>
            </a:r>
            <a:r>
              <a:rPr lang="hu-HU" sz="2400" b="0" dirty="0"/>
              <a:t> simítóval különféle virágokat ké­szíthetünk. A barackvirágot, ibolyát, liliomot vízcsepp alakú szirmokból, a </a:t>
            </a:r>
            <a:r>
              <a:rPr lang="hu-HU" sz="2400" b="0" dirty="0" err="1"/>
              <a:t>szegfüt</a:t>
            </a:r>
            <a:r>
              <a:rPr lang="hu-HU" sz="2400" b="0" dirty="0"/>
              <a:t> egy hosszú, elvékonyított </a:t>
            </a:r>
            <a:r>
              <a:rPr lang="hu-HU" sz="2400" b="0" dirty="0" err="1"/>
              <a:t>marcipáncsik</a:t>
            </a:r>
            <a:r>
              <a:rPr lang="hu-HU" sz="2400" b="0" dirty="0"/>
              <a:t> </a:t>
            </a:r>
            <a:r>
              <a:rPr lang="hu-HU" sz="2400" b="0" dirty="0" err="1"/>
              <a:t>harmoni­kaszerü</a:t>
            </a:r>
            <a:r>
              <a:rPr lang="hu-HU" sz="2400" b="0" dirty="0"/>
              <a:t> összehajtásával készítjük</a:t>
            </a:r>
          </a:p>
          <a:p>
            <a:r>
              <a:rPr lang="hu-HU" sz="2400" b="0" dirty="0"/>
              <a:t>A másik módszer szerint készült marcipán­virág sokkal vékonyabb, ezért csak szárítás után alkalmas díszítésre</a:t>
            </a:r>
          </a:p>
          <a:p>
            <a:pPr marL="342900" lvl="0" indent="-342900" algn="just" fontAlgn="base">
              <a:lnSpc>
                <a:spcPct val="117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z="2600" b="0" spc="-20" dirty="0"/>
              <a:t>Két műanyag lap között marcipánt vé­</a:t>
            </a:r>
            <a:r>
              <a:rPr lang="hu-HU" sz="2600" b="0" spc="10" dirty="0"/>
              <a:t>konyra kinyújtjuk, kevés cukorlisztet </a:t>
            </a:r>
            <a:r>
              <a:rPr lang="hu-HU" sz="2600" b="0" spc="-10" dirty="0"/>
              <a:t>is szórunk a lapra, így a marcipán ha­</a:t>
            </a:r>
            <a:r>
              <a:rPr lang="hu-HU" sz="2600" b="0" spc="-15" dirty="0"/>
              <a:t>marabb szárad. Nyújtás közben a mű­</a:t>
            </a:r>
            <a:r>
              <a:rPr lang="hu-HU" sz="2600" b="0" spc="-5" dirty="0"/>
              <a:t>anyag lapokat többször leválasztjuk.</a:t>
            </a:r>
            <a:endParaRPr lang="hu-HU" sz="2600" b="0" dirty="0"/>
          </a:p>
          <a:p>
            <a:pPr marL="342900" lvl="0" indent="-342900" algn="just" fontAlgn="base">
              <a:lnSpc>
                <a:spcPct val="117000"/>
              </a:lnSpc>
              <a:spcAft>
                <a:spcPts val="36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z="2600" b="0" dirty="0"/>
              <a:t>A szirmokat kiszúróval kiszárjuk, fel­</a:t>
            </a:r>
            <a:r>
              <a:rPr lang="hu-HU" sz="2600" b="0" spc="-20" dirty="0"/>
              <a:t>ső szélét simítóval elvékonyítjuk, fod­rozzuk, összeillesztjük majd műanyag vagy alufólia formában egy napig szá­</a:t>
            </a:r>
            <a:r>
              <a:rPr lang="hu-HU" sz="2600" b="0" spc="10" dirty="0"/>
              <a:t>rítjuk (12.32. ábra</a:t>
            </a:r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981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15C66A59-344A-4297-8D95-3266456CDF3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78920"/>
            <a:ext cx="4272492" cy="2405772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13D2D516-2C6E-4EB3-822E-08AC2A0E0DCA}"/>
              </a:ext>
            </a:extLst>
          </p:cNvPr>
          <p:cNvSpPr/>
          <p:nvPr/>
        </p:nvSpPr>
        <p:spPr>
          <a:xfrm>
            <a:off x="323528" y="846138"/>
            <a:ext cx="400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12.32. ábra. Formában szárított virág</a:t>
            </a:r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C0571DA-1C72-4FAD-AB6B-685445ED596B}"/>
              </a:ext>
            </a:extLst>
          </p:cNvPr>
          <p:cNvSpPr/>
          <p:nvPr/>
        </p:nvSpPr>
        <p:spPr>
          <a:xfrm>
            <a:off x="330453" y="3948142"/>
            <a:ext cx="4572000" cy="7067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lnSpc>
                <a:spcPct val="116000"/>
              </a:lnSpc>
              <a:spcBef>
                <a:spcPts val="1260"/>
              </a:spcBef>
              <a:spcAft>
                <a:spcPts val="54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pc="-25" dirty="0"/>
              <a:t>Orchidea, nárcisz, tulipán, liliom is ké­</a:t>
            </a:r>
            <a:r>
              <a:rPr lang="hu-HU" dirty="0"/>
              <a:t>szíthető ezzel a módszerrel.</a:t>
            </a:r>
            <a:endParaRPr lang="hu-HU" dirty="0">
              <a:latin typeface="Symbol" panose="05050102010706020507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F3F00C2-7A83-49DF-8A19-48CDFF484323}"/>
              </a:ext>
            </a:extLst>
          </p:cNvPr>
          <p:cNvSpPr/>
          <p:nvPr/>
        </p:nvSpPr>
        <p:spPr>
          <a:xfrm>
            <a:off x="330453" y="4818324"/>
            <a:ext cx="8180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virágok készítésénél kerüljük a </a:t>
            </a:r>
            <a:r>
              <a:rPr lang="hu-HU" sz="24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túlszíne­</a:t>
            </a:r>
            <a:r>
              <a:rPr lang="hu-HU" sz="24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zést, részesítsük előnyben a felületi szí­</a:t>
            </a:r>
            <a:r>
              <a:rPr lang="hu-HU" sz="24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nezést, </a:t>
            </a:r>
            <a:r>
              <a:rPr lang="hu-H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szirmok szélét, közepét árnyaljuk 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kompresszoros festékfújással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361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A virágokat sodort zöld vagy barna marci­pánszárak mellé ragasztjuk.</a:t>
            </a:r>
          </a:p>
          <a:p>
            <a:r>
              <a:rPr lang="hu-HU" sz="2400" b="0" dirty="0"/>
              <a:t>A leveleket marcipánsimítóval vékonyíthat­juk, az erezetet a simító élével barázdálhat­juk, vagy formában megnyomjuk.</a:t>
            </a:r>
          </a:p>
          <a:p>
            <a:r>
              <a:rPr lang="hu-HU" sz="2400" b="0" dirty="0"/>
              <a:t>A leveleket soha ne síkban, hanem térben, ívesen meghajlítva, a természetet utánozva helyezzük el.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719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966" y="584684"/>
            <a:ext cx="8753202" cy="5688632"/>
          </a:xfrm>
        </p:spPr>
        <p:txBody>
          <a:bodyPr>
            <a:normAutofit/>
          </a:bodyPr>
          <a:lstStyle/>
          <a:p>
            <a:r>
              <a:rPr lang="hu-HU" i="1" dirty="0"/>
              <a:t>Marcipánfigura készítése</a:t>
            </a:r>
            <a:endParaRPr lang="hu-HU" dirty="0"/>
          </a:p>
          <a:p>
            <a:r>
              <a:rPr lang="hu-HU" dirty="0"/>
              <a:t>A marcipánfigurákat sima felületű marci­pángolyókból formázzuk. A figurákat kézzel formázott alapformákból építjük fel </a:t>
            </a:r>
            <a:r>
              <a:rPr lang="hu-HU" i="1" dirty="0"/>
              <a:t>(12.33. ábra).</a:t>
            </a:r>
            <a:endParaRPr lang="hu-HU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32BDE27E-D74E-4EB1-B26F-177FE7AE38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0832" y="1988840"/>
            <a:ext cx="724349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i="1" dirty="0"/>
              <a:t>Zselé</a:t>
            </a:r>
            <a:endParaRPr lang="hu-HU" sz="2400" dirty="0"/>
          </a:p>
          <a:p>
            <a:r>
              <a:rPr lang="hu-HU" sz="2400" b="0" dirty="0"/>
              <a:t>A zselét </a:t>
            </a:r>
            <a:r>
              <a:rPr lang="hu-HU" sz="2400" b="0" dirty="0">
                <a:solidFill>
                  <a:srgbClr val="FF0000"/>
                </a:solidFill>
              </a:rPr>
              <a:t>zselatinból, </a:t>
            </a:r>
            <a:r>
              <a:rPr lang="hu-HU" sz="2400" b="0" dirty="0" err="1">
                <a:solidFill>
                  <a:srgbClr val="FF0000"/>
                </a:solidFill>
              </a:rPr>
              <a:t>agar-agarból</a:t>
            </a:r>
            <a:r>
              <a:rPr lang="hu-HU" sz="2400" b="0" dirty="0">
                <a:solidFill>
                  <a:srgbClr val="FF0000"/>
                </a:solidFill>
              </a:rPr>
              <a:t> és gyü­mölcskocsonyaporból készítjük.</a:t>
            </a:r>
          </a:p>
          <a:p>
            <a:r>
              <a:rPr lang="hu-HU" sz="2400" b="0" dirty="0"/>
              <a:t>A zselatint és az </a:t>
            </a:r>
            <a:r>
              <a:rPr lang="hu-HU" sz="2400" b="0" dirty="0" err="1"/>
              <a:t>agar-agart</a:t>
            </a:r>
            <a:r>
              <a:rPr lang="hu-HU" sz="2400" b="0" dirty="0"/>
              <a:t> </a:t>
            </a:r>
            <a:r>
              <a:rPr lang="hu-HU" sz="2400" b="0" dirty="0">
                <a:solidFill>
                  <a:srgbClr val="FF0000"/>
                </a:solidFill>
              </a:rPr>
              <a:t>hideg vízben </a:t>
            </a:r>
            <a:r>
              <a:rPr lang="hu-HU" sz="2400" b="0" dirty="0"/>
              <a:t>duz­zasztjuk, majd </a:t>
            </a:r>
            <a:r>
              <a:rPr lang="hu-HU" sz="2400" b="0" dirty="0">
                <a:solidFill>
                  <a:srgbClr val="FF0000"/>
                </a:solidFill>
              </a:rPr>
              <a:t>cukorral és vízzel felfőzzük.</a:t>
            </a:r>
            <a:r>
              <a:rPr lang="hu-HU" sz="2400" b="0" dirty="0"/>
              <a:t> A folyadék kompótlével is helyettesíthető.</a:t>
            </a:r>
          </a:p>
          <a:p>
            <a:r>
              <a:rPr lang="hu-HU" sz="2400" b="0" dirty="0"/>
              <a:t>A </a:t>
            </a:r>
            <a:r>
              <a:rPr lang="hu-HU" sz="2400" b="0" dirty="0">
                <a:solidFill>
                  <a:srgbClr val="FF0000"/>
                </a:solidFill>
              </a:rPr>
              <a:t>gyümölcskocsonyaport kristálycukorral szárazon</a:t>
            </a:r>
            <a:r>
              <a:rPr lang="hu-HU" sz="2400" b="0" dirty="0"/>
              <a:t> összekeverjük, majd meleg vízzel felfőzzük.</a:t>
            </a:r>
          </a:p>
          <a:p>
            <a:r>
              <a:rPr lang="hu-HU" sz="2400" b="0" dirty="0"/>
              <a:t>A zselét felhasználás előtt </a:t>
            </a:r>
            <a:r>
              <a:rPr lang="hu-HU" sz="2400" b="0" dirty="0">
                <a:solidFill>
                  <a:srgbClr val="FF0000"/>
                </a:solidFill>
              </a:rPr>
              <a:t>kissé lehűtjük</a:t>
            </a:r>
            <a:r>
              <a:rPr lang="hu-HU" sz="2400" b="0" dirty="0"/>
              <a:t>, hogy ne olvassza fel a vajkrémet vagy a tej­színhabot.</a:t>
            </a:r>
          </a:p>
          <a:p>
            <a:r>
              <a:rPr lang="hu-HU" sz="2400" b="0" dirty="0"/>
              <a:t>Gyümölccsel felrakott termékeket </a:t>
            </a:r>
            <a:r>
              <a:rPr lang="hu-HU" sz="2400" b="0" dirty="0">
                <a:solidFill>
                  <a:srgbClr val="FF0000"/>
                </a:solidFill>
              </a:rPr>
              <a:t>ecsettel vagy zselészóró kompresszorral, vékony ré­tegben vonjuk be zselével</a:t>
            </a:r>
            <a:r>
              <a:rPr lang="hu-HU" sz="2400" b="0" dirty="0"/>
              <a:t>.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508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B1A8CAEC-3FE0-4C89-8A5D-2255EACF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1013"/>
            <a:ext cx="8678825" cy="5367399"/>
          </a:xfrm>
        </p:spPr>
        <p:txBody>
          <a:bodyPr>
            <a:normAutofit fontScale="70000" lnSpcReduction="20000"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z="3100" b="0" spc="-25" dirty="0"/>
              <a:t>Először a testet alakítjuk ki sodrással, </a:t>
            </a:r>
            <a:r>
              <a:rPr lang="hu-HU" sz="3100" b="0" spc="-5" dirty="0"/>
              <a:t>mintázófával. Ajánlatos a testet egy </a:t>
            </a:r>
            <a:r>
              <a:rPr lang="hu-HU" sz="3100" b="0" spc="-35" dirty="0"/>
              <a:t>napig szárítani, mert így nem fog elde­</a:t>
            </a:r>
            <a:r>
              <a:rPr lang="hu-HU" sz="3100" b="0" spc="30" dirty="0"/>
              <a:t>formálódni.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z="3100" b="0" spc="-25" dirty="0"/>
              <a:t>Másnap ragasztjuk rá cukorsziruppal a </a:t>
            </a:r>
            <a:r>
              <a:rPr lang="hu-HU" sz="3100" b="0" spc="-5" dirty="0"/>
              <a:t>lábakat, a karokat, végül a fejet.</a:t>
            </a:r>
            <a:endParaRPr lang="hu-HU" sz="3100" b="0" spc="30" dirty="0"/>
          </a:p>
          <a:p>
            <a:pPr marL="342900" lvl="0" indent="-342900" algn="just" fontAlgn="base">
              <a:lnSpc>
                <a:spcPct val="150000"/>
              </a:lnSpc>
              <a:spcAft>
                <a:spcPts val="54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z="3100" b="0" spc="5" dirty="0"/>
              <a:t>Mintázófával alakítjuk ki a karmokat, </a:t>
            </a:r>
            <a:r>
              <a:rPr lang="hu-HU" sz="3100" b="0" spc="-25" dirty="0"/>
              <a:t>a mancsot, a füleket. A szemüreget be­</a:t>
            </a:r>
            <a:r>
              <a:rPr lang="hu-HU" sz="3100" b="0" spc="-30" dirty="0"/>
              <a:t>mélyítjük és fehér glazúrral kitöltjük, a szembogarat csokoládéval vagy lepuhí­</a:t>
            </a:r>
            <a:r>
              <a:rPr lang="hu-HU" sz="3100" b="0" spc="-15" dirty="0"/>
              <a:t>tott fekete marcipánnal fecskendezzük. </a:t>
            </a:r>
            <a:r>
              <a:rPr lang="hu-HU" sz="3100" b="0" spc="-5" dirty="0"/>
              <a:t>A hajat marcipánból fokhagymanyo­</a:t>
            </a:r>
            <a:r>
              <a:rPr lang="hu-HU" sz="3100" b="0" spc="-25" dirty="0"/>
              <a:t>móval kinyomott vagy sziruppal lepu­</a:t>
            </a:r>
            <a:r>
              <a:rPr lang="hu-HU" sz="3100" b="0" spc="-15" dirty="0"/>
              <a:t>hított, csillagcsővel kinyomott marci­</a:t>
            </a:r>
            <a:r>
              <a:rPr lang="hu-HU" sz="3100" b="0" spc="5" dirty="0"/>
              <a:t>pánnal készíthetjük (12.34. ábra).</a:t>
            </a:r>
            <a:endParaRPr lang="hu-HU" sz="3100" b="0" spc="30" dirty="0">
              <a:latin typeface="Symbol" panose="05050102010706020507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11" name="pic">
            <a:extLst>
              <a:ext uri="{FF2B5EF4-FFF2-40B4-BE49-F238E27FC236}">
                <a16:creationId xmlns:a16="http://schemas.microsoft.com/office/drawing/2014/main" id="{0374D692-9C82-4123-832B-D1558F8C0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11860" y="4581128"/>
            <a:ext cx="3204356" cy="21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855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endParaRPr lang="hu-HU" sz="2400" b="0" i="1" dirty="0"/>
          </a:p>
          <a:p>
            <a:r>
              <a:rPr lang="hu-HU" sz="2400" b="0" dirty="0"/>
              <a:t>Ügyeljünk a figura arányaira, stabilitására. A nagyméretű figura testét ezért szárított zse­latinmasszából vagy karamellből formázzuk. A testet marcipánnal bevonjuk, pl. a meny­asszonyra marcipánlapból blúzt, fodros szok­nyát ragasztunk. Marcipánkarokat és -fejet ragasztunk rá. A hajat színezett glazúrból vagy lepuhított marcipánból fecskendezzük </a:t>
            </a:r>
            <a:r>
              <a:rPr lang="hu-HU" sz="2400" b="0" i="1" dirty="0"/>
              <a:t>(12.35. ábra</a:t>
            </a:r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95F8BBD5-5A67-42B2-BE00-60ED665D6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5736" y="682688"/>
            <a:ext cx="3744416" cy="26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39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FBEDDEBB-64F9-413D-90C4-125A8E1B9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32" y="872540"/>
            <a:ext cx="7620000" cy="4373563"/>
          </a:xfrm>
        </p:spPr>
        <p:txBody>
          <a:bodyPr>
            <a:normAutofit lnSpcReduction="10000"/>
          </a:bodyPr>
          <a:lstStyle/>
          <a:p>
            <a:pPr marL="45720">
              <a:spcBef>
                <a:spcPts val="1980"/>
              </a:spcBef>
              <a:spcAft>
                <a:spcPts val="0"/>
              </a:spcAft>
            </a:pPr>
            <a:r>
              <a:rPr lang="hu-HU" sz="2800" spc="10" dirty="0"/>
              <a:t>12.3.3. Zselatinmassza-díszítés</a:t>
            </a:r>
            <a:endParaRPr lang="hu-HU" dirty="0"/>
          </a:p>
          <a:p>
            <a:pPr marL="45720" marR="137160" algn="just">
              <a:lnSpc>
                <a:spcPct val="115000"/>
              </a:lnSpc>
              <a:spcBef>
                <a:spcPts val="1620"/>
              </a:spcBef>
              <a:spcAft>
                <a:spcPts val="0"/>
              </a:spcAft>
            </a:pPr>
            <a:r>
              <a:rPr lang="hu-HU" spc="5" dirty="0"/>
              <a:t>A zselatinmasszát cukortésztának is nevez­</a:t>
            </a:r>
            <a:r>
              <a:rPr lang="hu-HU" spc="-15" dirty="0"/>
              <a:t>zük. A zselatinmasszából </a:t>
            </a:r>
            <a:r>
              <a:rPr lang="hu-HU" spc="-15" dirty="0" err="1"/>
              <a:t>bonbonier</a:t>
            </a:r>
            <a:r>
              <a:rPr lang="hu-HU" spc="-15" dirty="0"/>
              <a:t> dobozt, </a:t>
            </a:r>
            <a:r>
              <a:rPr lang="hu-HU" dirty="0"/>
              <a:t>hintót, szánkót, babaágyat, bölcsőt stb. ké­szíthetünk.</a:t>
            </a:r>
          </a:p>
          <a:p>
            <a:pPr marL="45720" marR="137160">
              <a:lnSpc>
                <a:spcPct val="110000"/>
              </a:lnSpc>
              <a:spcBef>
                <a:spcPts val="360"/>
              </a:spcBef>
              <a:spcAft>
                <a:spcPts val="180"/>
              </a:spcAft>
            </a:pPr>
            <a:r>
              <a:rPr lang="hu-HU" spc="-25" dirty="0"/>
              <a:t>A formákról papírsablont szerkesztünk, és ol­</a:t>
            </a:r>
            <a:r>
              <a:rPr lang="hu-HU" dirty="0"/>
              <a:t>lóval kivágjuk.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37160" algn="dec"/>
              </a:tabLst>
            </a:pPr>
            <a:r>
              <a:rPr lang="hu-HU" spc="15" dirty="0"/>
              <a:t>A zselatint vízben megduzzasztjuk, </a:t>
            </a:r>
            <a:r>
              <a:rPr lang="hu-HU" spc="20" dirty="0"/>
              <a:t>majd vízgőzön vagy mikrohullámú </a:t>
            </a:r>
            <a:r>
              <a:rPr lang="hu-HU" spc="10" dirty="0"/>
              <a:t>melegítőben felolvasztjuk, és annyi </a:t>
            </a:r>
            <a:r>
              <a:rPr lang="hu-HU" spc="25" dirty="0"/>
              <a:t>szitált cukorlisztet gyúrunk hozzá, </a:t>
            </a:r>
            <a:r>
              <a:rPr lang="hu-HU" spc="15" dirty="0"/>
              <a:t>hogy marcipánállagú legyen.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"/>
              <a:tabLst>
                <a:tab pos="182880" algn="dec"/>
              </a:tabLst>
            </a:pPr>
            <a:r>
              <a:rPr lang="hu-HU" spc="30" dirty="0"/>
              <a:t>A zselatinmasszát 1-2 mm vastag­</a:t>
            </a:r>
            <a:r>
              <a:rPr lang="hu-HU" spc="20" dirty="0"/>
              <a:t>ságban cukorliszten kinyújtjuk, rá­</a:t>
            </a:r>
            <a:r>
              <a:rPr lang="hu-HU" spc="30" dirty="0"/>
              <a:t>fektetjük a sablont, és mellette késsel</a:t>
            </a:r>
            <a:endParaRPr lang="hu-HU" spc="30" dirty="0">
              <a:latin typeface="Symbol" panose="05050102010706020507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137160">
              <a:lnSpc>
                <a:spcPct val="150000"/>
              </a:lnSpc>
              <a:spcBef>
                <a:spcPts val="360"/>
              </a:spcBef>
              <a:spcAft>
                <a:spcPts val="180"/>
              </a:spcAft>
            </a:pP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000248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b="0" dirty="0"/>
              <a:t>kivágjuk. A zselatinmassza marcipán­csipesszel formázható, apró kiszúrók­kal átlyukasztható.</a:t>
            </a:r>
          </a:p>
          <a:p>
            <a:r>
              <a:rPr lang="hu-HU" sz="2400" b="0" dirty="0"/>
              <a:t>A lapokat egy napig szárítjuk, az </a:t>
            </a:r>
            <a:r>
              <a:rPr lang="hu-HU" sz="2400" b="0" dirty="0" err="1"/>
              <a:t>ösz­szeillesztendő</a:t>
            </a:r>
            <a:r>
              <a:rPr lang="hu-HU" sz="2400" b="0" dirty="0"/>
              <a:t> élekre glazúrt fecsken­dezünk, és összeragasztjuk. Újabb szárítás után glazúrfecskendezéssel díszítjük.</a:t>
            </a:r>
          </a:p>
          <a:p>
            <a:r>
              <a:rPr lang="hu-HU" sz="2400" b="0" dirty="0"/>
              <a:t>A maradék már megkötött zselatinmasszát mikrohullámú </a:t>
            </a:r>
            <a:r>
              <a:rPr lang="hu-HU" sz="2400" b="0" dirty="0" err="1"/>
              <a:t>sütöben</a:t>
            </a:r>
            <a:r>
              <a:rPr lang="hu-HU" sz="2400" b="0" dirty="0"/>
              <a:t> felmelegíthetjük és újból formázhatjuk.</a:t>
            </a:r>
          </a:p>
          <a:p>
            <a:r>
              <a:rPr lang="hu-HU" sz="2400" b="0" dirty="0"/>
              <a:t>A zselatinmasszából a torta oldalára íveket és a felíráshoz táblákat is készíthetünk.</a:t>
            </a:r>
          </a:p>
          <a:p>
            <a:r>
              <a:rPr lang="hu-HU" sz="2400" b="0" dirty="0"/>
              <a:t>A kiszúrt lapokat nyújtófára hajlítjuk, és más­nap a torta oldalára, glazúrral felragaszthatjuk </a:t>
            </a:r>
            <a:r>
              <a:rPr lang="hu-HU" sz="2400" b="0" i="1" dirty="0"/>
              <a:t>(12.36. ábra).</a:t>
            </a:r>
            <a:endParaRPr lang="hu-HU" sz="2400" b="0" dirty="0"/>
          </a:p>
          <a:p>
            <a:endParaRPr lang="hu-HU" sz="26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97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BE4D409C-9726-4CE0-8E4A-B5F2048590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920750"/>
            <a:ext cx="5184576" cy="3289731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3DA89B27-E5F9-43C1-A6FB-6222C20D0BEA}"/>
              </a:ext>
            </a:extLst>
          </p:cNvPr>
          <p:cNvSpPr/>
          <p:nvPr/>
        </p:nvSpPr>
        <p:spPr>
          <a:xfrm>
            <a:off x="2283420" y="4263877"/>
            <a:ext cx="400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>
              <a:spcAft>
                <a:spcPts val="0"/>
              </a:spcAft>
            </a:pPr>
            <a:r>
              <a:rPr lang="hu-HU" i="1" spc="-1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12.36. ábra. Zselatinmassza-díszítés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3A1A69B-7834-4627-B52F-DC1AC06451AA}"/>
              </a:ext>
            </a:extLst>
          </p:cNvPr>
          <p:cNvSpPr/>
          <p:nvPr/>
        </p:nvSpPr>
        <p:spPr>
          <a:xfrm>
            <a:off x="1310780" y="4941168"/>
            <a:ext cx="6573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fehér táblákat csokoládéval, tej színnel, </a:t>
            </a:r>
            <a:r>
              <a:rPr lang="hu-HU" sz="24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zselével bevont tortákra is felrakhatjuk, nem </a:t>
            </a:r>
            <a:r>
              <a:rPr lang="hu-HU" sz="2400" spc="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ázik el, és kontrasztossá teszi a csokoládé-</a:t>
            </a:r>
            <a:r>
              <a:rPr lang="hu-H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feliratot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058878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12.3.4. Karamelldíszítés</a:t>
            </a:r>
          </a:p>
          <a:p>
            <a:r>
              <a:rPr lang="hu-HU" sz="2400" b="0" dirty="0"/>
              <a:t>A karamellel a 10.1.1.6 pontban már megis­merkedtünk.</a:t>
            </a:r>
          </a:p>
          <a:p>
            <a:r>
              <a:rPr lang="hu-HU" sz="2400" b="0" dirty="0"/>
              <a:t>A túltelített cukoroldat a hőkezelés, </a:t>
            </a:r>
            <a:r>
              <a:rPr lang="hu-HU" sz="2400" b="0" dirty="0" err="1"/>
              <a:t>invertálás</a:t>
            </a:r>
            <a:r>
              <a:rPr lang="hu-HU" sz="2400" b="0" dirty="0"/>
              <a:t> után karamellé, kristályos szerkezetű, üveg­szerű (amorf), </a:t>
            </a:r>
            <a:r>
              <a:rPr lang="hu-HU" sz="2400" b="0" dirty="0" err="1"/>
              <a:t>nedvszívő</a:t>
            </a:r>
            <a:r>
              <a:rPr lang="hu-HU" sz="2400" b="0" dirty="0"/>
              <a:t> anyaggá válik. </a:t>
            </a:r>
          </a:p>
          <a:p>
            <a:r>
              <a:rPr lang="hu-HU" sz="2400" b="0" dirty="0"/>
              <a:t>A karamellkészítés alapfeltétele, hogy a nyersanyagok kifogástalanul tiszták, az edé­nyek zsírmentesek, a munkaruhák pormen­tesek (lisztpor, cukor) legyenek. </a:t>
            </a:r>
          </a:p>
          <a:p>
            <a:r>
              <a:rPr lang="hu-HU" sz="2400" b="0" dirty="0"/>
              <a:t>Az egész folyamatban arra kell törekedni, hogy ún. gócképző anyag ne kerüljön a karamellbe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090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639" y="682688"/>
            <a:ext cx="8878962" cy="6175312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karamellkészítés eszközei a következők:</a:t>
            </a:r>
          </a:p>
          <a:p>
            <a:pPr lvl="0" fontAlgn="base"/>
            <a:r>
              <a:rPr lang="hu-HU" sz="1900" b="0" dirty="0"/>
              <a:t>réz gyorsforraló,</a:t>
            </a:r>
          </a:p>
          <a:p>
            <a:pPr lvl="0" fontAlgn="base"/>
            <a:r>
              <a:rPr lang="hu-HU" sz="1900" b="0" dirty="0"/>
              <a:t>ecset,</a:t>
            </a:r>
          </a:p>
          <a:p>
            <a:pPr lvl="0" fontAlgn="base"/>
            <a:r>
              <a:rPr lang="hu-HU" sz="1900" b="0" dirty="0"/>
              <a:t>kis szűrőkanál,</a:t>
            </a:r>
          </a:p>
          <a:p>
            <a:pPr lvl="0" fontAlgn="base"/>
            <a:r>
              <a:rPr lang="hu-HU" sz="1900" b="0" dirty="0"/>
              <a:t>cukorhőmérő,</a:t>
            </a:r>
          </a:p>
          <a:p>
            <a:pPr lvl="0" fontAlgn="base"/>
            <a:r>
              <a:rPr lang="hu-HU" sz="1900" b="0" dirty="0"/>
              <a:t>rozsdamentes </a:t>
            </a:r>
            <a:r>
              <a:rPr lang="hu-HU" sz="1900" b="0" dirty="0" err="1"/>
              <a:t>spakli</a:t>
            </a:r>
            <a:r>
              <a:rPr lang="hu-HU" sz="1900" b="0" dirty="0"/>
              <a:t>,</a:t>
            </a:r>
          </a:p>
          <a:p>
            <a:pPr lvl="0" fontAlgn="base"/>
            <a:r>
              <a:rPr lang="hu-HU" sz="1900" b="0" dirty="0"/>
              <a:t>kis kézi habverő,</a:t>
            </a:r>
          </a:p>
          <a:p>
            <a:pPr lvl="0" fontAlgn="base"/>
            <a:r>
              <a:rPr lang="hu-HU" sz="1900" b="0" dirty="0"/>
              <a:t>olló,</a:t>
            </a:r>
          </a:p>
          <a:p>
            <a:pPr lvl="0" fontAlgn="base"/>
            <a:r>
              <a:rPr lang="hu-HU" sz="1900" b="0" dirty="0"/>
              <a:t>szilpátlap,</a:t>
            </a:r>
          </a:p>
          <a:p>
            <a:pPr lvl="0" fontAlgn="base"/>
            <a:r>
              <a:rPr lang="hu-HU" sz="1900" b="0" dirty="0"/>
              <a:t>márványlap,</a:t>
            </a:r>
          </a:p>
          <a:p>
            <a:pPr lvl="0" fontAlgn="base"/>
            <a:r>
              <a:rPr lang="hu-HU" sz="1900" b="0" dirty="0"/>
              <a:t>alufólia,</a:t>
            </a:r>
          </a:p>
          <a:p>
            <a:pPr lvl="0" fontAlgn="base"/>
            <a:r>
              <a:rPr lang="hu-HU" sz="1900" b="0" dirty="0"/>
              <a:t>sablonok,</a:t>
            </a:r>
          </a:p>
          <a:p>
            <a:pPr lvl="0" fontAlgn="base"/>
            <a:r>
              <a:rPr lang="hu-HU" sz="1900" b="0" dirty="0"/>
              <a:t>szilikongumi forma,</a:t>
            </a:r>
          </a:p>
          <a:p>
            <a:pPr lvl="0" fontAlgn="base"/>
            <a:r>
              <a:rPr lang="hu-HU" sz="1900" b="0" dirty="0"/>
              <a:t>legalább 375 W-os </a:t>
            </a:r>
            <a:r>
              <a:rPr lang="hu-HU" sz="1900" b="0" dirty="0" err="1"/>
              <a:t>infralámpa</a:t>
            </a:r>
            <a:r>
              <a:rPr lang="hu-HU" sz="1900" b="0" dirty="0"/>
              <a:t>,</a:t>
            </a:r>
          </a:p>
          <a:p>
            <a:pPr lvl="0" fontAlgn="base"/>
            <a:r>
              <a:rPr lang="hu-HU" sz="1900" b="0" dirty="0"/>
              <a:t>hajszárító,</a:t>
            </a:r>
          </a:p>
          <a:p>
            <a:pPr lvl="0" fontAlgn="base"/>
            <a:r>
              <a:rPr lang="hu-HU" sz="1900" b="0" dirty="0"/>
              <a:t>ventilátor,</a:t>
            </a:r>
          </a:p>
          <a:p>
            <a:r>
              <a:rPr lang="hu-HU" sz="1900" b="0" dirty="0"/>
              <a:t>borszeszégő.</a:t>
            </a:r>
            <a:endParaRPr lang="hu-HU" sz="19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188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2045" y="980781"/>
            <a:ext cx="8753202" cy="5688632"/>
          </a:xfrm>
        </p:spPr>
        <p:txBody>
          <a:bodyPr>
            <a:normAutofit/>
          </a:bodyPr>
          <a:lstStyle/>
          <a:p>
            <a:r>
              <a:rPr lang="hu-HU" sz="2400" dirty="0"/>
              <a:t>A karamellkészítés </a:t>
            </a:r>
            <a:r>
              <a:rPr lang="hu-HU" sz="2400" dirty="0" err="1"/>
              <a:t>anyagai</a:t>
            </a:r>
            <a:r>
              <a:rPr lang="hu-HU" sz="2400" dirty="0"/>
              <a:t> a következők</a:t>
            </a:r>
          </a:p>
          <a:p>
            <a:pPr lvl="0" fontAlgn="base"/>
            <a:r>
              <a:rPr lang="hu-HU" sz="2400" b="0" dirty="0"/>
              <a:t>-cukor, magas </a:t>
            </a:r>
            <a:r>
              <a:rPr lang="hu-HU" sz="2400" b="0" dirty="0" err="1"/>
              <a:t>tisztítottságú</a:t>
            </a:r>
            <a:r>
              <a:rPr lang="hu-HU" sz="2400" b="0" dirty="0"/>
              <a:t> mokkacukor vagy finomított kristálycukor,</a:t>
            </a:r>
          </a:p>
          <a:p>
            <a:pPr lvl="0" fontAlgn="base"/>
            <a:r>
              <a:rPr lang="hu-HU" sz="2400" b="0" dirty="0"/>
              <a:t>-íz, a cukor oldószere,</a:t>
            </a:r>
          </a:p>
          <a:p>
            <a:pPr lvl="0" fontAlgn="base"/>
            <a:r>
              <a:rPr lang="hu-HU" sz="2400" b="0" dirty="0"/>
              <a:t>-invertálóanyag, 50%-os borkősavoldat vagy glükózszirup,</a:t>
            </a:r>
          </a:p>
          <a:p>
            <a:pPr lvl="0" fontAlgn="base"/>
            <a:r>
              <a:rPr lang="hu-HU" sz="2400" b="0" dirty="0"/>
              <a:t>-hőálló olaj, dió- vagy paraffinolaj a for­mák kikenéséhez,</a:t>
            </a:r>
          </a:p>
          <a:p>
            <a:r>
              <a:rPr lang="hu-HU" sz="2400" b="0" dirty="0"/>
              <a:t>-színezékek, vízben oldódó festékek kal­cium-karbonát, </a:t>
            </a:r>
            <a:r>
              <a:rPr lang="hu-HU" sz="2400" b="0" dirty="0" err="1"/>
              <a:t>cremor-tartaricum</a:t>
            </a:r>
            <a:r>
              <a:rPr lang="hu-HU" sz="2400" b="0" dirty="0"/>
              <a:t>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978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5399" y="884362"/>
            <a:ext cx="8753202" cy="5688632"/>
          </a:xfrm>
        </p:spPr>
        <p:txBody>
          <a:bodyPr>
            <a:normAutofit/>
          </a:bodyPr>
          <a:lstStyle/>
          <a:p>
            <a:r>
              <a:rPr lang="hu-HU" sz="2800" i="1" dirty="0"/>
              <a:t>Karamellfőzet</a:t>
            </a:r>
            <a:endParaRPr lang="hu-HU" sz="2800" dirty="0"/>
          </a:p>
          <a:p>
            <a:r>
              <a:rPr lang="hu-HU" sz="2800" b="0" dirty="0"/>
              <a:t>Ajánlott anyaghányada</a:t>
            </a:r>
            <a:endParaRPr lang="hu-HU" sz="2800" b="0" dirty="0">
              <a:solidFill>
                <a:srgbClr val="FF0000"/>
              </a:solidFill>
            </a:endParaRPr>
          </a:p>
          <a:p>
            <a:pPr lvl="0" fontAlgn="base"/>
            <a:r>
              <a:rPr lang="hu-HU" dirty="0">
                <a:highlight>
                  <a:srgbClr val="C0C0C0"/>
                </a:highlight>
              </a:rPr>
              <a:t>mokkacukor			500 g,</a:t>
            </a:r>
          </a:p>
          <a:p>
            <a:pPr lvl="0" fontAlgn="base"/>
            <a:r>
              <a:rPr lang="hu-HU" dirty="0">
                <a:highlight>
                  <a:srgbClr val="C0C0C0"/>
                </a:highlight>
              </a:rPr>
              <a:t>víz				200 g,</a:t>
            </a:r>
          </a:p>
          <a:p>
            <a:r>
              <a:rPr lang="hu-HU" dirty="0">
                <a:highlight>
                  <a:srgbClr val="C0C0C0"/>
                </a:highlight>
              </a:rPr>
              <a:t>borkősavoldat (50%-os)	10 csepp</a:t>
            </a:r>
          </a:p>
          <a:p>
            <a:endParaRPr lang="hu-HU" dirty="0">
              <a:highlight>
                <a:srgbClr val="C0C0C0"/>
              </a:highlight>
            </a:endParaRPr>
          </a:p>
          <a:p>
            <a:r>
              <a:rPr lang="hu-HU" sz="2400" b="0" dirty="0"/>
              <a:t>A karamelldíszeket </a:t>
            </a:r>
            <a:r>
              <a:rPr lang="hu-HU" sz="2400" b="0" dirty="0">
                <a:solidFill>
                  <a:srgbClr val="FF0000"/>
                </a:solidFill>
              </a:rPr>
              <a:t>izomaltból</a:t>
            </a:r>
            <a:r>
              <a:rPr lang="hu-HU" sz="2400" b="0" dirty="0"/>
              <a:t> is készíthet­jük. Az izomaltot víz nélkül kristálymentesre felolvasztjuk, és tíz csepp borkősavat adunk hozzá, és a főzőedényünket néhány percig vízbe állítjuk. Az izomaltból készült karamell hőmérséklete magasabb, ezért gumikesztyű­ben kell dolgozni</a:t>
            </a:r>
            <a:endParaRPr lang="hu-HU" sz="2400" b="0" dirty="0">
              <a:solidFill>
                <a:srgbClr val="FF0000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481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69639" y="-189852"/>
            <a:ext cx="9004722" cy="872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/>
              <a:t>12. Díszítés</a:t>
            </a:r>
            <a:endParaRPr lang="hu-HU" sz="4000" dirty="0"/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FA0EF73-6713-4D37-8C8A-0EF9F2851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481013"/>
            <a:ext cx="12223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8F9060-7132-42C0-848A-13F4295E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FAA0E9-4795-48DA-B4D3-0FF93767C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4044BF3-867F-4BE6-9057-42AD783C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5333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artalom helye 11">
            <a:extLst>
              <a:ext uri="{FF2B5EF4-FFF2-40B4-BE49-F238E27FC236}">
                <a16:creationId xmlns:a16="http://schemas.microsoft.com/office/drawing/2014/main" id="{FF6305DD-25FB-470E-81A3-CDD06DC8F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15" y="846138"/>
            <a:ext cx="8646006" cy="5881057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A karamellből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Öntött karamell</a:t>
            </a:r>
          </a:p>
          <a:p>
            <a:endParaRPr lang="hu-HU" dirty="0"/>
          </a:p>
          <a:p>
            <a:pPr>
              <a:lnSpc>
                <a:spcPct val="170000"/>
              </a:lnSpc>
            </a:pPr>
            <a:r>
              <a:rPr lang="hu-HU" sz="2600" b="0" spc="-20" dirty="0"/>
              <a:t>A színezett cukrot önthetjük háttérnek, kissé </a:t>
            </a:r>
            <a:r>
              <a:rPr lang="hu-HU" sz="2600" b="0" spc="5" dirty="0"/>
              <a:t>összegyűrt alufóliára fémrudak közé, mar­</a:t>
            </a:r>
            <a:r>
              <a:rPr lang="hu-HU" sz="2600" b="0" spc="-5" dirty="0"/>
              <a:t>cipánlapból vagy szilikongumiból kivágott </a:t>
            </a:r>
            <a:r>
              <a:rPr lang="hu-HU" sz="2600" b="0" dirty="0"/>
              <a:t>sablonba.</a:t>
            </a:r>
            <a:endParaRPr lang="hu-HU" sz="2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" algn="just">
              <a:lnSpc>
                <a:spcPct val="170000"/>
              </a:lnSpc>
              <a:spcBef>
                <a:spcPts val="360"/>
              </a:spcBef>
              <a:spcAft>
                <a:spcPts val="0"/>
              </a:spcAft>
            </a:pPr>
            <a:r>
              <a:rPr lang="hu-HU" sz="2600" b="0" spc="10" dirty="0"/>
              <a:t>A papírsablont a kinyújtott marcipánlapra </a:t>
            </a:r>
            <a:r>
              <a:rPr lang="hu-HU" sz="2600" b="0" spc="5" dirty="0"/>
              <a:t>fektetjük, kiskéssel </a:t>
            </a:r>
            <a:r>
              <a:rPr lang="hu-HU" sz="2600" b="0" spc="5" dirty="0" err="1"/>
              <a:t>körbevágjuk</a:t>
            </a:r>
            <a:r>
              <a:rPr lang="hu-HU" sz="2600" b="0" spc="5" dirty="0"/>
              <a:t> és a mar­</a:t>
            </a:r>
            <a:r>
              <a:rPr lang="hu-HU" sz="2600" b="0" dirty="0"/>
              <a:t>cipánt belülről eltávolítjuk, majd a helyére </a:t>
            </a:r>
            <a:r>
              <a:rPr lang="hu-HU" sz="2600" b="0" spc="-20" dirty="0"/>
              <a:t>karamellt öntünk. A karamell megdermedése </a:t>
            </a:r>
            <a:r>
              <a:rPr lang="hu-HU" sz="2600" b="0" dirty="0"/>
              <a:t>után eltávolítjuk a marcipánkeretet.</a:t>
            </a:r>
          </a:p>
          <a:p>
            <a:pPr marR="45720" algn="just">
              <a:lnSpc>
                <a:spcPct val="170000"/>
              </a:lnSpc>
              <a:spcBef>
                <a:spcPts val="180"/>
              </a:spcBef>
              <a:spcAft>
                <a:spcPts val="0"/>
              </a:spcAft>
            </a:pPr>
            <a:r>
              <a:rPr lang="hu-HU" sz="2600" b="0" spc="-25" dirty="0"/>
              <a:t>A többször készülő formához a sablont szili­</a:t>
            </a:r>
            <a:r>
              <a:rPr lang="hu-HU" sz="2600" b="0" dirty="0"/>
              <a:t>konos gumilapból készítjük.</a:t>
            </a:r>
          </a:p>
          <a:p>
            <a:pPr marR="45720" algn="just">
              <a:lnSpc>
                <a:spcPct val="170000"/>
              </a:lnSpc>
              <a:spcAft>
                <a:spcPts val="0"/>
              </a:spcAft>
            </a:pPr>
            <a:r>
              <a:rPr lang="hu-HU" sz="2600" b="0" spc="-20" dirty="0"/>
              <a:t>A karamellt olajjal lekent, fémformába vagy </a:t>
            </a:r>
            <a:r>
              <a:rPr lang="hu-HU" sz="2600" b="0" dirty="0"/>
              <a:t>fémrudak közé is önthetjük.</a:t>
            </a:r>
          </a:p>
          <a:p>
            <a:pPr marR="45720">
              <a:lnSpc>
                <a:spcPct val="170000"/>
              </a:lnSpc>
              <a:spcAft>
                <a:spcPts val="360"/>
              </a:spcAft>
            </a:pPr>
            <a:r>
              <a:rPr lang="hu-HU" sz="2600" b="0" spc="5" dirty="0"/>
              <a:t>A sablonokat öntés előtt szilpátlapra vagy </a:t>
            </a:r>
            <a:r>
              <a:rPr lang="hu-HU" sz="2600" b="0" dirty="0"/>
              <a:t>szilikonos zsírpapírra helyezzük.</a:t>
            </a:r>
            <a:endParaRPr lang="hu-HU" sz="2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3" name="Tartalom helye 9">
            <a:extLst>
              <a:ext uri="{FF2B5EF4-FFF2-40B4-BE49-F238E27FC236}">
                <a16:creationId xmlns:a16="http://schemas.microsoft.com/office/drawing/2014/main" id="{389ADDF7-C716-4091-B4B9-760ACA7D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80" y="872540"/>
            <a:ext cx="3078178" cy="17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39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zencia">
  <a:themeElements>
    <a:clrScheme name="Esszencia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zencia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zenc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11184</TotalTime>
  <Words>8848</Words>
  <Application>Microsoft Office PowerPoint</Application>
  <PresentationFormat>Diavetítés a képernyőre (4:3 oldalarány)</PresentationFormat>
  <Paragraphs>910</Paragraphs>
  <Slides>123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123</vt:i4>
      </vt:variant>
    </vt:vector>
  </HeadingPairs>
  <TitlesOfParts>
    <vt:vector size="130" baseType="lpstr">
      <vt:lpstr>Arial</vt:lpstr>
      <vt:lpstr>Arial Black</vt:lpstr>
      <vt:lpstr>Calibri</vt:lpstr>
      <vt:lpstr>Symbol</vt:lpstr>
      <vt:lpstr>Times New Roman</vt:lpstr>
      <vt:lpstr>Wingdings</vt:lpstr>
      <vt:lpstr>Esszencia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Groupama Garancia Biztosító ZRt.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1</dc:creator>
  <cp:lastModifiedBy>László Gáspár</cp:lastModifiedBy>
  <cp:revision>599</cp:revision>
  <dcterms:created xsi:type="dcterms:W3CDTF">2019-09-07T18:01:22Z</dcterms:created>
  <dcterms:modified xsi:type="dcterms:W3CDTF">2020-03-03T15:23:53Z</dcterms:modified>
</cp:coreProperties>
</file>